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emf" ContentType="image/x-emf"/>
  <Default Extension="wmf" ContentType="image/x-wmf"/>
  <Default Extension="jpeg" ContentType="image/jpeg"/>
  <Default Extension="rels" ContentType="application/vnd.openxmlformats-package.relationships+xml"/>
  <Default Extension="xml" ContentType="application/xml"/>
  <Default Extension="docx" ContentType="application/vnd.openxmlformats-officedocument.wordprocessingml.document"/>
  <Default Extension="vml" ContentType="application/vnd.openxmlformats-officedocument.vmlDrawing"/>
  <Default Extension="doc" ContentType="application/msword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27"/>
  </p:notesMasterIdLst>
  <p:sldIdLst>
    <p:sldId id="298" r:id="rId2"/>
    <p:sldId id="299" r:id="rId3"/>
    <p:sldId id="300" r:id="rId4"/>
    <p:sldId id="301" r:id="rId5"/>
    <p:sldId id="302" r:id="rId6"/>
    <p:sldId id="303" r:id="rId7"/>
    <p:sldId id="304" r:id="rId8"/>
    <p:sldId id="305" r:id="rId9"/>
    <p:sldId id="306" r:id="rId10"/>
    <p:sldId id="307" r:id="rId11"/>
    <p:sldId id="308" r:id="rId12"/>
    <p:sldId id="310" r:id="rId13"/>
    <p:sldId id="311" r:id="rId14"/>
    <p:sldId id="316" r:id="rId15"/>
    <p:sldId id="317" r:id="rId16"/>
    <p:sldId id="312" r:id="rId17"/>
    <p:sldId id="313" r:id="rId18"/>
    <p:sldId id="314" r:id="rId19"/>
    <p:sldId id="315" r:id="rId20"/>
    <p:sldId id="318" r:id="rId21"/>
    <p:sldId id="319" r:id="rId22"/>
    <p:sldId id="322" r:id="rId23"/>
    <p:sldId id="321" r:id="rId24"/>
    <p:sldId id="323" r:id="rId25"/>
    <p:sldId id="324" r:id="rId26"/>
  </p:sldIdLst>
  <p:sldSz cx="9144000" cy="6858000" type="screen4x3"/>
  <p:notesSz cx="6858000" cy="9144000"/>
  <p:defaultTextStyle>
    <a:defPPr>
      <a:defRPr lang="en-US"/>
    </a:defPPr>
    <a:lvl1pPr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5pPr>
    <a:lvl6pPr marL="22860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6pPr>
    <a:lvl7pPr marL="27432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7pPr>
    <a:lvl8pPr marL="32004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8pPr>
    <a:lvl9pPr marL="3657600" algn="l" defTabSz="914400" rtl="0" eaLnBrk="1" latinLnBrk="0" hangingPunct="1">
      <a:defRPr sz="2400" kern="1200">
        <a:solidFill>
          <a:schemeClr val="tx1"/>
        </a:solidFill>
        <a:latin typeface="Times New Roman" pitchFamily="18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640000"/>
    <a:srgbClr val="CC00CC"/>
    <a:srgbClr val="FF66CC"/>
    <a:srgbClr val="FF6699"/>
    <a:srgbClr val="FF9295"/>
    <a:srgbClr val="FFCCCC"/>
    <a:srgbClr val="FF66FF"/>
    <a:srgbClr val="9900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43" autoAdjust="0"/>
    <p:restoredTop sz="94652" autoAdjust="0"/>
  </p:normalViewPr>
  <p:slideViewPr>
    <p:cSldViewPr>
      <p:cViewPr varScale="1">
        <p:scale>
          <a:sx n="105" d="100"/>
          <a:sy n="105" d="100"/>
        </p:scale>
        <p:origin x="-750" y="-7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presProps" Target="presProps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notesMaster" Target="notesMasters/notesMaster1.xml"/><Relationship Id="rId30" Type="http://schemas.openxmlformats.org/officeDocument/2006/relationships/theme" Target="theme/theme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2.emf"/></Relationships>
</file>

<file path=ppt/drawings/_rels/vmlDrawing3.vml.rels><?xml version="1.0" encoding="UTF-8" standalone="yes"?>
<Relationships xmlns="http://schemas.openxmlformats.org/package/2006/relationships"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drawings/_rels/vmlDrawing4.vml.rels><?xml version="1.0" encoding="UTF-8" standalone="yes"?>
<Relationships xmlns="http://schemas.openxmlformats.org/package/2006/relationships"><Relationship Id="rId1" Type="http://schemas.openxmlformats.org/officeDocument/2006/relationships/image" Target="../media/image6.wmf"/></Relationships>
</file>

<file path=ppt/drawings/_rels/vmlDrawing5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wmf"/></Relationships>
</file>

<file path=ppt/drawings/_rels/vmlDrawing6.vml.rels><?xml version="1.0" encoding="UTF-8" standalone="yes"?>
<Relationships xmlns="http://schemas.openxmlformats.org/package/2006/relationships"><Relationship Id="rId2" Type="http://schemas.openxmlformats.org/officeDocument/2006/relationships/image" Target="../media/image9.wmf"/><Relationship Id="rId1" Type="http://schemas.openxmlformats.org/officeDocument/2006/relationships/image" Target="../media/image36.emf"/></Relationships>
</file>

<file path=ppt/drawings/_rels/vmlDrawing7.vml.rels><?xml version="1.0" encoding="UTF-8" standalone="yes"?>
<Relationships xmlns="http://schemas.openxmlformats.org/package/2006/relationships"><Relationship Id="rId3" Type="http://schemas.openxmlformats.org/officeDocument/2006/relationships/image" Target="../media/image36.emf"/><Relationship Id="rId2" Type="http://schemas.openxmlformats.org/officeDocument/2006/relationships/image" Target="../media/image4.emf"/><Relationship Id="rId1" Type="http://schemas.openxmlformats.org/officeDocument/2006/relationships/image" Target="../media/image3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C8D37413-053D-4ED9-BF6C-DF4A3345F749}" type="datetimeFigureOut">
              <a:rPr lang="ru-RU"/>
              <a:pPr>
                <a:defRPr/>
              </a:pPr>
              <a:t>07.06.2017</a:t>
            </a:fld>
            <a:endParaRPr lang="ru-RU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 noProof="0" smtClean="0"/>
              <a:t>Click to edit Master text styles</a:t>
            </a:r>
          </a:p>
          <a:p>
            <a:pPr lvl="1"/>
            <a:r>
              <a:rPr lang="en-US" noProof="0" smtClean="0"/>
              <a:t>Second level</a:t>
            </a:r>
          </a:p>
          <a:p>
            <a:pPr lvl="2"/>
            <a:r>
              <a:rPr lang="en-US" noProof="0" smtClean="0"/>
              <a:t>Third level</a:t>
            </a:r>
          </a:p>
          <a:p>
            <a:pPr lvl="3"/>
            <a:r>
              <a:rPr lang="en-US" noProof="0" smtClean="0"/>
              <a:t>Fourth level</a:t>
            </a:r>
          </a:p>
          <a:p>
            <a:pPr lvl="4"/>
            <a:r>
              <a:rPr lang="en-US" noProof="0" smtClean="0"/>
              <a:t>Fifth level</a:t>
            </a:r>
            <a:endParaRPr lang="ru-RU" noProof="0" smtClean="0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0EB1D012-8C51-4C96-B04F-96749810786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5019998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8674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8675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8676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EAF062CF-1154-453D-8358-FAD47262D803}" type="slidenum">
              <a:rPr lang="ru-RU" sz="1200" smtClean="0"/>
              <a:pPr eaLnBrk="1" hangingPunct="1"/>
              <a:t>6</a:t>
            </a:fld>
            <a:endParaRPr lang="ru-RU" sz="1200" smtClean="0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Slide Image Placeholder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29699" name="Notes Placeholder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29700" name="Slide Number Placeholder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fld id="{79105287-5EAF-4BD1-B4AB-CAC41408278B}" type="slidenum">
              <a:rPr lang="ru-RU" sz="1200" smtClean="0"/>
              <a:pPr eaLnBrk="1" hangingPunct="1"/>
              <a:t>22</a:t>
            </a:fld>
            <a:endParaRPr lang="ru-RU" sz="1200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en-US" smtClean="0"/>
              <a:t>Click to edit Master subtitle style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F15F175-453B-4E64-B739-DEFE57F015C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825418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716BAEBD-C523-4D1F-9867-1C98B2F0AE9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8314193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16ED33D-BFCA-40FE-A844-80598950419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76116951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58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48200" y="1981200"/>
            <a:ext cx="3810000" cy="411480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25A33CAF-96EE-4EBA-ADA1-1401699A191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9113573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E5DD907-DD2F-473A-A23D-7AE9BDA8171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2122132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2656D06-673D-4EAC-BEC1-26F00F96224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0344765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2EAA0F-2945-40DA-A5A3-19841A159A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37255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463F21C-C957-4DD2-8E4E-DF7A784D5FD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986761047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61F83E4B-D409-48A7-8F38-4AD274B30B7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83125070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DD247A58-26BB-4F2A-A5BC-7DCB5EAE366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436240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515100" y="609600"/>
            <a:ext cx="1943100" cy="5486400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ru-RU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5800" y="609600"/>
            <a:ext cx="5676900" cy="5486400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0476F8C-D31E-402F-8199-BD80B9E49F00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2505111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685800" y="609600"/>
            <a:ext cx="7772400" cy="11430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685800" y="1981200"/>
            <a:ext cx="7772400" cy="41148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028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6858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29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8400"/>
            <a:ext cx="28956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30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8400"/>
            <a:ext cx="1905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/>
            </a:lvl1pPr>
          </a:lstStyle>
          <a:p>
            <a:pPr>
              <a:defRPr/>
            </a:pPr>
            <a:fld id="{80A1F5D5-3583-4223-B119-A0CA6477FF5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Times New Roman" pitchFamily="18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11.docx"/><Relationship Id="rId2" Type="http://schemas.openxmlformats.org/officeDocument/2006/relationships/slideLayout" Target="../slideLayouts/slideLayout6.xml"/><Relationship Id="rId1" Type="http://schemas.openxmlformats.org/officeDocument/2006/relationships/vmlDrawing" Target="../drawings/vmlDrawing1.vml"/><Relationship Id="rId4" Type="http://schemas.openxmlformats.org/officeDocument/2006/relationships/image" Target="../media/image1.emf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22.docx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2.vml"/><Relationship Id="rId4" Type="http://schemas.openxmlformats.org/officeDocument/2006/relationships/image" Target="../media/image2.emf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.png"/><Relationship Id="rId3" Type="http://schemas.openxmlformats.org/officeDocument/2006/relationships/notesSlide" Target="../notesSlides/notesSlide1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3.vml"/><Relationship Id="rId6" Type="http://schemas.openxmlformats.org/officeDocument/2006/relationships/package" Target="../embeddings/Microsoft_Word_Document33.docx"/><Relationship Id="rId5" Type="http://schemas.openxmlformats.org/officeDocument/2006/relationships/image" Target="../media/image3.emf"/><Relationship Id="rId4" Type="http://schemas.openxmlformats.org/officeDocument/2006/relationships/oleObject" Target="../embeddings/Microsoft_Word_97_-_2003_Document311.doc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4.vml"/><Relationship Id="rId6" Type="http://schemas.openxmlformats.org/officeDocument/2006/relationships/image" Target="../media/image6.wmf"/><Relationship Id="rId5" Type="http://schemas.openxmlformats.org/officeDocument/2006/relationships/oleObject" Target="../embeddings/oleObject1.bin"/><Relationship Id="rId4" Type="http://schemas.openxmlformats.org/officeDocument/2006/relationships/image" Target="../media/image8.png"/></Relationships>
</file>

<file path=ppt/slides/_rels/slide8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wmf"/><Relationship Id="rId3" Type="http://schemas.openxmlformats.org/officeDocument/2006/relationships/image" Target="../media/image10.png"/><Relationship Id="rId7" Type="http://schemas.openxmlformats.org/officeDocument/2006/relationships/oleObject" Target="../embeddings/oleObject2.bin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5.vml"/><Relationship Id="rId6" Type="http://schemas.openxmlformats.org/officeDocument/2006/relationships/image" Target="../media/image13.png"/><Relationship Id="rId5" Type="http://schemas.openxmlformats.org/officeDocument/2006/relationships/image" Target="../media/image12.png"/><Relationship Id="rId10" Type="http://schemas.openxmlformats.org/officeDocument/2006/relationships/image" Target="../media/image15.png"/><Relationship Id="rId4" Type="http://schemas.openxmlformats.org/officeDocument/2006/relationships/image" Target="../media/image11.png"/><Relationship Id="rId9" Type="http://schemas.openxmlformats.org/officeDocument/2006/relationships/image" Target="../media/image14.png"/></Relationships>
</file>

<file path=ppt/slides/_rels/slide9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png"/><Relationship Id="rId3" Type="http://schemas.openxmlformats.org/officeDocument/2006/relationships/image" Target="../media/image17.png"/><Relationship Id="rId7" Type="http://schemas.openxmlformats.org/officeDocument/2006/relationships/image" Target="../media/image21.png"/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png"/><Relationship Id="rId5" Type="http://schemas.openxmlformats.org/officeDocument/2006/relationships/image" Target="../media/image19.png"/><Relationship Id="rId4" Type="http://schemas.openxmlformats.org/officeDocument/2006/relationships/image" Target="../media/image18.png"/><Relationship Id="rId9" Type="http://schemas.openxmlformats.org/officeDocument/2006/relationships/image" Target="../media/image23.png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30.png"/><Relationship Id="rId3" Type="http://schemas.openxmlformats.org/officeDocument/2006/relationships/image" Target="../media/image25.png"/><Relationship Id="rId7" Type="http://schemas.openxmlformats.org/officeDocument/2006/relationships/image" Target="../media/image29.png"/><Relationship Id="rId2" Type="http://schemas.openxmlformats.org/officeDocument/2006/relationships/image" Target="../media/image24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8.png"/><Relationship Id="rId5" Type="http://schemas.openxmlformats.org/officeDocument/2006/relationships/image" Target="../media/image27.png"/><Relationship Id="rId4" Type="http://schemas.openxmlformats.org/officeDocument/2006/relationships/image" Target="../media/image26.png"/><Relationship Id="rId9" Type="http://schemas.openxmlformats.org/officeDocument/2006/relationships/image" Target="../media/image31.png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3.png"/><Relationship Id="rId7" Type="http://schemas.openxmlformats.org/officeDocument/2006/relationships/image" Target="../media/image31.png"/><Relationship Id="rId2" Type="http://schemas.openxmlformats.org/officeDocument/2006/relationships/image" Target="../media/image3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30.png"/><Relationship Id="rId5" Type="http://schemas.openxmlformats.org/officeDocument/2006/relationships/image" Target="../media/image35.png"/><Relationship Id="rId4" Type="http://schemas.openxmlformats.org/officeDocument/2006/relationships/image" Target="../media/image34.pn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package" Target="../embeddings/Microsoft_Word_Document44.docx"/><Relationship Id="rId7" Type="http://schemas.openxmlformats.org/officeDocument/2006/relationships/image" Target="../media/image9.w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6.vml"/><Relationship Id="rId6" Type="http://schemas.openxmlformats.org/officeDocument/2006/relationships/oleObject" Target="../embeddings/oleObject3.bin"/><Relationship Id="rId5" Type="http://schemas.openxmlformats.org/officeDocument/2006/relationships/image" Target="../media/image8.png"/><Relationship Id="rId4" Type="http://schemas.openxmlformats.org/officeDocument/2006/relationships/image" Target="../media/image36.emf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8.png"/><Relationship Id="rId2" Type="http://schemas.openxmlformats.org/officeDocument/2006/relationships/image" Target="../media/image37.png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0.png"/><Relationship Id="rId7" Type="http://schemas.openxmlformats.org/officeDocument/2006/relationships/image" Target="../media/image44.png"/><Relationship Id="rId2" Type="http://schemas.openxmlformats.org/officeDocument/2006/relationships/image" Target="../media/image3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3.png"/><Relationship Id="rId5" Type="http://schemas.openxmlformats.org/officeDocument/2006/relationships/image" Target="../media/image42.png"/><Relationship Id="rId4" Type="http://schemas.openxmlformats.org/officeDocument/2006/relationships/image" Target="../media/image41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6.png"/><Relationship Id="rId7" Type="http://schemas.openxmlformats.org/officeDocument/2006/relationships/image" Target="../media/image50.png"/><Relationship Id="rId2" Type="http://schemas.openxmlformats.org/officeDocument/2006/relationships/image" Target="../media/image4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49.png"/><Relationship Id="rId5" Type="http://schemas.openxmlformats.org/officeDocument/2006/relationships/image" Target="../media/image48.png"/><Relationship Id="rId4" Type="http://schemas.openxmlformats.org/officeDocument/2006/relationships/image" Target="../media/image47.png"/></Relationships>
</file>

<file path=ppt/slides/_rels/slide16.xml.rels><?xml version="1.0" encoding="UTF-8" standalone="yes"?>
<Relationships xmlns="http://schemas.openxmlformats.org/package/2006/relationships"><Relationship Id="rId8" Type="http://schemas.openxmlformats.org/officeDocument/2006/relationships/image" Target="../media/image57.png"/><Relationship Id="rId3" Type="http://schemas.openxmlformats.org/officeDocument/2006/relationships/image" Target="../media/image52.png"/><Relationship Id="rId7" Type="http://schemas.openxmlformats.org/officeDocument/2006/relationships/image" Target="../media/image56.png"/><Relationship Id="rId2" Type="http://schemas.openxmlformats.org/officeDocument/2006/relationships/image" Target="../media/image5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5.png"/><Relationship Id="rId5" Type="http://schemas.openxmlformats.org/officeDocument/2006/relationships/image" Target="../media/image54.png"/><Relationship Id="rId4" Type="http://schemas.openxmlformats.org/officeDocument/2006/relationships/image" Target="../media/image53.png"/><Relationship Id="rId9" Type="http://schemas.openxmlformats.org/officeDocument/2006/relationships/image" Target="../media/image58.png"/></Relationships>
</file>

<file path=ppt/slides/_rels/slide17.xml.rels><?xml version="1.0" encoding="UTF-8" standalone="yes"?>
<Relationships xmlns="http://schemas.openxmlformats.org/package/2006/relationships"><Relationship Id="rId8" Type="http://schemas.openxmlformats.org/officeDocument/2006/relationships/image" Target="../media/image65.png"/><Relationship Id="rId3" Type="http://schemas.openxmlformats.org/officeDocument/2006/relationships/image" Target="../media/image60.png"/><Relationship Id="rId7" Type="http://schemas.openxmlformats.org/officeDocument/2006/relationships/image" Target="../media/image64.png"/><Relationship Id="rId2" Type="http://schemas.openxmlformats.org/officeDocument/2006/relationships/image" Target="../media/image59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3.png"/><Relationship Id="rId5" Type="http://schemas.openxmlformats.org/officeDocument/2006/relationships/image" Target="../media/image62.png"/><Relationship Id="rId4" Type="http://schemas.openxmlformats.org/officeDocument/2006/relationships/image" Target="../media/image61.png"/><Relationship Id="rId9" Type="http://schemas.openxmlformats.org/officeDocument/2006/relationships/image" Target="../media/image66.png"/></Relationships>
</file>

<file path=ppt/slides/_rels/slide18.xml.rels><?xml version="1.0" encoding="UTF-8" standalone="yes"?>
<Relationships xmlns="http://schemas.openxmlformats.org/package/2006/relationships"><Relationship Id="rId8" Type="http://schemas.openxmlformats.org/officeDocument/2006/relationships/image" Target="../media/image73.png"/><Relationship Id="rId3" Type="http://schemas.openxmlformats.org/officeDocument/2006/relationships/image" Target="../media/image68.png"/><Relationship Id="rId7" Type="http://schemas.openxmlformats.org/officeDocument/2006/relationships/image" Target="../media/image72.png"/><Relationship Id="rId2" Type="http://schemas.openxmlformats.org/officeDocument/2006/relationships/image" Target="../media/image67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1.png"/><Relationship Id="rId5" Type="http://schemas.openxmlformats.org/officeDocument/2006/relationships/image" Target="../media/image70.png"/><Relationship Id="rId4" Type="http://schemas.openxmlformats.org/officeDocument/2006/relationships/image" Target="../media/image69.png"/><Relationship Id="rId9" Type="http://schemas.openxmlformats.org/officeDocument/2006/relationships/image" Target="../media/image74.png"/></Relationships>
</file>

<file path=ppt/slides/_rels/slide19.xml.rels><?xml version="1.0" encoding="UTF-8" standalone="yes"?>
<Relationships xmlns="http://schemas.openxmlformats.org/package/2006/relationships"><Relationship Id="rId8" Type="http://schemas.openxmlformats.org/officeDocument/2006/relationships/image" Target="../media/image81.png"/><Relationship Id="rId3" Type="http://schemas.openxmlformats.org/officeDocument/2006/relationships/image" Target="../media/image76.png"/><Relationship Id="rId7" Type="http://schemas.openxmlformats.org/officeDocument/2006/relationships/image" Target="../media/image80.png"/><Relationship Id="rId2" Type="http://schemas.openxmlformats.org/officeDocument/2006/relationships/image" Target="../media/image75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79.png"/><Relationship Id="rId5" Type="http://schemas.openxmlformats.org/officeDocument/2006/relationships/image" Target="../media/image78.png"/><Relationship Id="rId4" Type="http://schemas.openxmlformats.org/officeDocument/2006/relationships/image" Target="../media/image77.png"/><Relationship Id="rId9" Type="http://schemas.openxmlformats.org/officeDocument/2006/relationships/image" Target="../media/image82.png"/></Relationships>
</file>

<file path=ppt/slides/_rels/slide20.xml.rels><?xml version="1.0" encoding="UTF-8" standalone="yes"?>
<Relationships xmlns="http://schemas.openxmlformats.org/package/2006/relationships"><Relationship Id="rId8" Type="http://schemas.openxmlformats.org/officeDocument/2006/relationships/image" Target="../media/image89.png"/><Relationship Id="rId3" Type="http://schemas.openxmlformats.org/officeDocument/2006/relationships/image" Target="../media/image84.png"/><Relationship Id="rId7" Type="http://schemas.openxmlformats.org/officeDocument/2006/relationships/image" Target="../media/image88.png"/><Relationship Id="rId2" Type="http://schemas.openxmlformats.org/officeDocument/2006/relationships/image" Target="../media/image8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87.png"/><Relationship Id="rId5" Type="http://schemas.openxmlformats.org/officeDocument/2006/relationships/image" Target="../media/image86.png"/><Relationship Id="rId4" Type="http://schemas.openxmlformats.org/officeDocument/2006/relationships/image" Target="../media/image85.png"/><Relationship Id="rId9" Type="http://schemas.openxmlformats.org/officeDocument/2006/relationships/image" Target="../media/image90.png"/></Relationships>
</file>

<file path=ppt/slides/_rels/slide21.xml.rels><?xml version="1.0" encoding="UTF-8" standalone="yes"?>
<Relationships xmlns="http://schemas.openxmlformats.org/package/2006/relationships"><Relationship Id="rId8" Type="http://schemas.openxmlformats.org/officeDocument/2006/relationships/image" Target="../media/image97.png"/><Relationship Id="rId3" Type="http://schemas.openxmlformats.org/officeDocument/2006/relationships/image" Target="../media/image92.png"/><Relationship Id="rId7" Type="http://schemas.openxmlformats.org/officeDocument/2006/relationships/image" Target="../media/image96.png"/><Relationship Id="rId2" Type="http://schemas.openxmlformats.org/officeDocument/2006/relationships/image" Target="../media/image91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95.png"/><Relationship Id="rId5" Type="http://schemas.openxmlformats.org/officeDocument/2006/relationships/image" Target="../media/image94.png"/><Relationship Id="rId4" Type="http://schemas.openxmlformats.org/officeDocument/2006/relationships/image" Target="../media/image93.png"/><Relationship Id="rId9" Type="http://schemas.openxmlformats.org/officeDocument/2006/relationships/image" Target="../media/image98.png"/></Relationships>
</file>

<file path=ppt/slides/_rels/slide22.xml.rels><?xml version="1.0" encoding="UTF-8" standalone="yes"?>
<Relationships xmlns="http://schemas.openxmlformats.org/package/2006/relationships"><Relationship Id="rId8" Type="http://schemas.openxmlformats.org/officeDocument/2006/relationships/package" Target="../embeddings/Microsoft_Word_Document46.docx"/><Relationship Id="rId3" Type="http://schemas.openxmlformats.org/officeDocument/2006/relationships/notesSlide" Target="../notesSlides/notesSlide2.xml"/><Relationship Id="rId7" Type="http://schemas.openxmlformats.org/officeDocument/2006/relationships/image" Target="../media/image4.emf"/><Relationship Id="rId2" Type="http://schemas.openxmlformats.org/officeDocument/2006/relationships/slideLayout" Target="../slideLayouts/slideLayout7.xml"/><Relationship Id="rId1" Type="http://schemas.openxmlformats.org/officeDocument/2006/relationships/vmlDrawing" Target="../drawings/vmlDrawing7.vml"/><Relationship Id="rId6" Type="http://schemas.openxmlformats.org/officeDocument/2006/relationships/package" Target="../embeddings/Microsoft_Word_Document35.docx"/><Relationship Id="rId5" Type="http://schemas.openxmlformats.org/officeDocument/2006/relationships/image" Target="../media/image3.emf"/><Relationship Id="rId10" Type="http://schemas.openxmlformats.org/officeDocument/2006/relationships/image" Target="../media/image99.png"/><Relationship Id="rId4" Type="http://schemas.openxmlformats.org/officeDocument/2006/relationships/oleObject" Target="../embeddings/Microsoft_Word_97_-_2003_Document312.doc"/><Relationship Id="rId9" Type="http://schemas.openxmlformats.org/officeDocument/2006/relationships/image" Target="../media/image36.emf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1.png"/><Relationship Id="rId2" Type="http://schemas.openxmlformats.org/officeDocument/2006/relationships/image" Target="../media/image100.png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02.png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4.png"/><Relationship Id="rId2" Type="http://schemas.openxmlformats.org/officeDocument/2006/relationships/image" Target="../media/image103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07.png"/><Relationship Id="rId5" Type="http://schemas.openxmlformats.org/officeDocument/2006/relationships/image" Target="../media/image106.png"/><Relationship Id="rId4" Type="http://schemas.openxmlformats.org/officeDocument/2006/relationships/image" Target="../media/image105.png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9.png"/><Relationship Id="rId7" Type="http://schemas.openxmlformats.org/officeDocument/2006/relationships/image" Target="../media/image113.png"/><Relationship Id="rId2" Type="http://schemas.openxmlformats.org/officeDocument/2006/relationships/image" Target="../media/image108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12.png"/><Relationship Id="rId5" Type="http://schemas.openxmlformats.org/officeDocument/2006/relationships/image" Target="../media/image111.png"/><Relationship Id="rId4" Type="http://schemas.openxmlformats.org/officeDocument/2006/relationships/image" Target="../media/image110.png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50" name="Rectangle 2"/>
          <p:cNvSpPr>
            <a:spLocks noGrp="1" noChangeArrowheads="1"/>
          </p:cNvSpPr>
          <p:nvPr>
            <p:ph type="ctrTitle"/>
          </p:nvPr>
        </p:nvSpPr>
        <p:spPr>
          <a:xfrm>
            <a:off x="179388" y="1412875"/>
            <a:ext cx="8785225" cy="2376488"/>
          </a:xfrm>
        </p:spPr>
        <p:txBody>
          <a:bodyPr/>
          <a:lstStyle/>
          <a:p>
            <a:r>
              <a:rPr lang="ru-RU" sz="3200" b="1" smtClean="0"/>
              <a:t>Особенности движения полярона в</a:t>
            </a:r>
            <a:r>
              <a:rPr lang="en-US" sz="3200" b="1" smtClean="0"/>
              <a:t> </a:t>
            </a:r>
            <a:r>
              <a:rPr lang="ru-RU" sz="3200" b="1" smtClean="0"/>
              <a:t>молекулярных</a:t>
            </a:r>
            <a:r>
              <a:rPr lang="en-US" sz="3200" b="1" smtClean="0"/>
              <a:t> </a:t>
            </a:r>
            <a:r>
              <a:rPr lang="ru-RU" sz="3200" b="1" smtClean="0"/>
              <a:t>полинуклеотидных цепочках конечной длины при</a:t>
            </a:r>
            <a:r>
              <a:rPr lang="en-US" sz="3200" b="1" smtClean="0"/>
              <a:t> </a:t>
            </a:r>
            <a:r>
              <a:rPr lang="ru-RU" sz="3200" b="1" smtClean="0"/>
              <a:t>наличии в цепочке локализованных возбуждений</a:t>
            </a:r>
          </a:p>
        </p:txBody>
      </p:sp>
      <p:sp>
        <p:nvSpPr>
          <p:cNvPr id="2051" name="Rectangle 3"/>
          <p:cNvSpPr>
            <a:spLocks noGrp="1" noChangeArrowheads="1"/>
          </p:cNvSpPr>
          <p:nvPr>
            <p:ph type="subTitle" idx="1"/>
          </p:nvPr>
        </p:nvSpPr>
        <p:spPr>
          <a:xfrm>
            <a:off x="395288" y="4292600"/>
            <a:ext cx="8424862" cy="1944688"/>
          </a:xfrm>
        </p:spPr>
        <p:txBody>
          <a:bodyPr/>
          <a:lstStyle/>
          <a:p>
            <a:pPr eaLnBrk="1" hangingPunct="1"/>
            <a:r>
              <a:rPr lang="ru-RU" sz="2800" smtClean="0"/>
              <a:t>А.Н.Коршунова, В.Д.Лахно </a:t>
            </a:r>
            <a:r>
              <a:rPr lang="en-US" sz="2800" smtClean="0"/>
              <a:t> </a:t>
            </a:r>
          </a:p>
          <a:p>
            <a:pPr eaLnBrk="1" hangingPunct="1"/>
            <a:endParaRPr lang="ru-RU" sz="2800" smtClean="0"/>
          </a:p>
          <a:p>
            <a:pPr eaLnBrk="1" hangingPunct="1"/>
            <a:r>
              <a:rPr lang="ru-RU" sz="2800" smtClean="0"/>
              <a:t>Институт математических проблем биологии РАН</a:t>
            </a:r>
          </a:p>
        </p:txBody>
      </p:sp>
      <p:sp>
        <p:nvSpPr>
          <p:cNvPr id="2052" name="TextBox 1"/>
          <p:cNvSpPr txBox="1">
            <a:spLocks noChangeArrowheads="1"/>
          </p:cNvSpPr>
          <p:nvPr/>
        </p:nvSpPr>
        <p:spPr bwMode="auto">
          <a:xfrm>
            <a:off x="539750" y="476250"/>
            <a:ext cx="8281988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3600" b="1">
                <a:solidFill>
                  <a:srgbClr val="C00000"/>
                </a:solidFill>
              </a:rPr>
              <a:t>Дополнительные материалы к статье: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4"/>
          <p:cNvSpPr>
            <a:spLocks noGrp="1" noChangeArrowheads="1"/>
          </p:cNvSpPr>
          <p:nvPr>
            <p:ph type="title"/>
          </p:nvPr>
        </p:nvSpPr>
        <p:spPr>
          <a:xfrm>
            <a:off x="539750" y="1341438"/>
            <a:ext cx="7991475" cy="4968875"/>
          </a:xfrm>
        </p:spPr>
        <p:txBody>
          <a:bodyPr/>
          <a:lstStyle/>
          <a:p>
            <a:pPr algn="l" eaLnBrk="1" hangingPunct="1"/>
            <a:r>
              <a:rPr lang="ru-RU" sz="2400" smtClean="0"/>
              <a:t/>
            </a:r>
            <a:br>
              <a:rPr lang="ru-RU" sz="2400" smtClean="0"/>
            </a:br>
            <a:r>
              <a:rPr lang="ru-RU" sz="2400" smtClean="0"/>
              <a:t>На основе модели Пейрарда-Бишопа-Холстейна проведены численные эксперименты, демонстрирующие возможность переноса заряда поляронами в однородной незамкнутой G/C цепочке ДНК за счёт взаимодействия с локализованными возбуждениями при отсутствии электрического поля в цепочке.</a:t>
            </a:r>
            <a:br>
              <a:rPr lang="ru-RU" sz="2400" smtClean="0"/>
            </a:br>
            <a:r>
              <a:rPr lang="ru-RU" sz="2400" smtClean="0"/>
              <a:t>Показано, что, в зависимости от параметров выбранных начальных возбуждений и от параметров цепочки, полярон  может двигаться на большие расстояния </a:t>
            </a:r>
            <a:br>
              <a:rPr lang="ru-RU" sz="2400" smtClean="0"/>
            </a:br>
            <a:r>
              <a:rPr lang="ru-RU" sz="2400" smtClean="0"/>
              <a:t>(около тысячи сайтов).</a:t>
            </a:r>
            <a:br>
              <a:rPr lang="ru-RU" sz="2400" smtClean="0"/>
            </a:br>
            <a:r>
              <a:rPr lang="ru-RU" sz="2400" smtClean="0"/>
              <a:t>Показано также, что способность полярона двигаться и характер этого движения в значительной степени зависят от взаимного расположения полярона и выбранных локализованных возбуждений.</a:t>
            </a:r>
            <a:br>
              <a:rPr lang="ru-RU" sz="2400" smtClean="0"/>
            </a:br>
            <a:r>
              <a:rPr lang="ru-RU" sz="2800" b="1" smtClean="0"/>
              <a:t/>
            </a:r>
            <a:br>
              <a:rPr lang="ru-RU" sz="2800" b="1" smtClean="0"/>
            </a:br>
            <a:r>
              <a:rPr lang="ru-RU" sz="4000" smtClean="0"/>
              <a:t> </a:t>
            </a:r>
            <a:endParaRPr lang="ru-RU" sz="2000" smtClean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Title 1"/>
          <p:cNvSpPr>
            <a:spLocks noGrp="1"/>
          </p:cNvSpPr>
          <p:nvPr>
            <p:ph type="title"/>
          </p:nvPr>
        </p:nvSpPr>
        <p:spPr>
          <a:xfrm>
            <a:off x="684213" y="404813"/>
            <a:ext cx="7772400" cy="792162"/>
          </a:xfrm>
        </p:spPr>
        <p:txBody>
          <a:bodyPr/>
          <a:lstStyle/>
          <a:p>
            <a:pPr>
              <a:defRPr/>
            </a:pPr>
            <a:r>
              <a:rPr lang="ru-RU" b="1" dirty="0" smtClean="0">
                <a:solidFill>
                  <a:schemeClr val="bg1">
                    <a:lumMod val="50000"/>
                  </a:schemeClr>
                </a:solidFill>
              </a:rPr>
              <a:t>Математическая модель</a:t>
            </a:r>
            <a:r>
              <a:rPr lang="ru-RU" dirty="0" smtClean="0"/>
              <a:t/>
            </a:r>
            <a:br>
              <a:rPr lang="ru-RU" dirty="0" smtClean="0"/>
            </a:br>
            <a:endParaRPr lang="ru-RU" dirty="0" smtClean="0"/>
          </a:p>
        </p:txBody>
      </p:sp>
      <p:graphicFrame>
        <p:nvGraphicFramePr>
          <p:cNvPr id="4099" name="Object 4"/>
          <p:cNvGraphicFramePr>
            <a:graphicFrameLocks noChangeAspect="1"/>
          </p:cNvGraphicFramePr>
          <p:nvPr/>
        </p:nvGraphicFramePr>
        <p:xfrm>
          <a:off x="398463" y="1052513"/>
          <a:ext cx="8328025" cy="57388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4101" name="Document" r:id="rId3" imgW="8497980" imgH="5679967" progId="Word.Document.12">
                  <p:embed/>
                </p:oleObj>
              </mc:Choice>
              <mc:Fallback>
                <p:oleObj name="Document" r:id="rId3" imgW="8497980" imgH="5679967" progId="Word.Document.12">
                  <p:embed/>
                  <p:pic>
                    <p:nvPicPr>
                      <p:cNvPr id="0" name="Object 4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8463" y="1052513"/>
                        <a:ext cx="8328025" cy="573881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TextBox 1"/>
          <p:cNvSpPr txBox="1">
            <a:spLocks noChangeArrowheads="1"/>
          </p:cNvSpPr>
          <p:nvPr/>
        </p:nvSpPr>
        <p:spPr bwMode="auto">
          <a:xfrm>
            <a:off x="2195513" y="334963"/>
            <a:ext cx="4464050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ru-RU" sz="3600" b="1" dirty="0" smtClean="0">
                <a:solidFill>
                  <a:schemeClr val="bg1">
                    <a:lumMod val="50000"/>
                  </a:schemeClr>
                </a:solidFill>
              </a:rPr>
              <a:t>Начальные данные</a:t>
            </a:r>
          </a:p>
        </p:txBody>
      </p:sp>
      <p:graphicFrame>
        <p:nvGraphicFramePr>
          <p:cNvPr id="5123" name="Object 1"/>
          <p:cNvGraphicFramePr>
            <a:graphicFrameLocks noChangeAspect="1"/>
          </p:cNvGraphicFramePr>
          <p:nvPr/>
        </p:nvGraphicFramePr>
        <p:xfrm>
          <a:off x="379413" y="1196975"/>
          <a:ext cx="8404225" cy="50006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5125" name="Document" r:id="rId3" imgW="8488261" imgH="5044225" progId="Word.Document.12">
                  <p:embed/>
                </p:oleObj>
              </mc:Choice>
              <mc:Fallback>
                <p:oleObj name="Document" r:id="rId3" imgW="8488261" imgH="5044225" progId="Word.Document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79413" y="1196975"/>
                        <a:ext cx="8404225" cy="500062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TextBox 8"/>
          <p:cNvSpPr txBox="1">
            <a:spLocks noChangeArrowheads="1"/>
          </p:cNvSpPr>
          <p:nvPr/>
        </p:nvSpPr>
        <p:spPr bwMode="auto">
          <a:xfrm>
            <a:off x="564883" y="1071801"/>
            <a:ext cx="8113671" cy="5786199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>
              <a:defRPr/>
            </a:pPr>
            <a:r>
              <a:rPr lang="ru-RU" sz="1800" dirty="0" smtClean="0"/>
              <a:t>Поскольку в цепочке есть трение, то </a:t>
            </a:r>
            <a:r>
              <a:rPr lang="en-US" sz="1800" i="1" dirty="0" smtClean="0"/>
              <a:t>n</a:t>
            </a:r>
            <a:r>
              <a:rPr lang="ru-RU" sz="1800" i="1" baseline="-25000" dirty="0" smtClean="0"/>
              <a:t>0</a:t>
            </a:r>
            <a:r>
              <a:rPr lang="ru-RU" sz="1800" dirty="0" smtClean="0"/>
              <a:t> может не совпадать с центром цепочки, важно чтобы при заданном трении полярон не сдвигался из своего начального положения при отсутствии возбуждений в цепочке. В представленной работе начальный полярон помещался в центр цепочки, чтобы не было сомнений в причинах движения полярона.</a:t>
            </a:r>
          </a:p>
          <a:p>
            <a:pPr>
              <a:defRPr/>
            </a:pPr>
            <a:endParaRPr lang="ru-RU" sz="1800" dirty="0" smtClean="0"/>
          </a:p>
          <a:p>
            <a:pPr>
              <a:defRPr/>
            </a:pPr>
            <a:r>
              <a:rPr lang="ru-RU" sz="1800" dirty="0" smtClean="0"/>
              <a:t>В работе:</a:t>
            </a:r>
          </a:p>
          <a:p>
            <a:pPr>
              <a:defRPr/>
            </a:pPr>
            <a:endParaRPr lang="ru-RU" sz="1800" dirty="0" smtClean="0"/>
          </a:p>
          <a:p>
            <a:pPr lvl="1">
              <a:defRPr/>
            </a:pPr>
            <a:r>
              <a:rPr lang="ru-RU" sz="1600" dirty="0" smtClean="0"/>
              <a:t>Коршунова А.Н., Лахно В.Д., </a:t>
            </a:r>
            <a:r>
              <a:rPr lang="ru-RU" sz="1600" i="1" dirty="0" smtClean="0"/>
              <a:t>Математическая биология и биоинформатика</a:t>
            </a:r>
            <a:r>
              <a:rPr lang="ru-RU" sz="1600" dirty="0" smtClean="0"/>
              <a:t>, </a:t>
            </a:r>
          </a:p>
          <a:p>
            <a:pPr lvl="7">
              <a:defRPr/>
            </a:pPr>
            <a:r>
              <a:rPr lang="ru-RU" sz="1600" dirty="0" smtClean="0"/>
              <a:t>2016, </a:t>
            </a:r>
            <a:r>
              <a:rPr lang="ru-RU" sz="1600" b="1" dirty="0" smtClean="0"/>
              <a:t>11(</a:t>
            </a:r>
            <a:r>
              <a:rPr lang="ru-RU" sz="1600" dirty="0" smtClean="0"/>
              <a:t>2), 141-158.</a:t>
            </a:r>
          </a:p>
          <a:p>
            <a:pPr lvl="1">
              <a:defRPr/>
            </a:pPr>
            <a:r>
              <a:rPr lang="ru-RU" sz="1600" b="1" dirty="0" smtClean="0"/>
              <a:t>Особенности движения полярона в молекулярных полинуклеотидных </a:t>
            </a:r>
          </a:p>
          <a:p>
            <a:pPr lvl="1">
              <a:defRPr/>
            </a:pPr>
            <a:r>
              <a:rPr lang="ru-RU" sz="1600" b="1" dirty="0" smtClean="0"/>
              <a:t>цепочках конечной длины.</a:t>
            </a:r>
          </a:p>
          <a:p>
            <a:pPr>
              <a:defRPr/>
            </a:pPr>
            <a:endParaRPr lang="ru-RU" sz="1600" b="1" dirty="0" smtClean="0"/>
          </a:p>
          <a:p>
            <a:pPr>
              <a:defRPr/>
            </a:pPr>
            <a:r>
              <a:rPr lang="ru-RU" sz="1800" dirty="0" smtClean="0"/>
              <a:t>было показано, что полярон, помещённый в начальный момент времени </a:t>
            </a:r>
            <a:r>
              <a:rPr lang="ru-RU" sz="2000" i="1" dirty="0" smtClean="0"/>
              <a:t>не</a:t>
            </a:r>
            <a:r>
              <a:rPr lang="ru-RU" sz="1800" dirty="0" smtClean="0"/>
              <a:t> в центр цепочки, приобретает способность двигаться. В укзанной работе так же использовалась модель Пейрарда-Бишопа-Холстейна (ПБХ) и были проведены численные эксперименты, демонстрирующие возможность переноса заряда поляронами в однородной конечной незамкнутой G/C цепочке ДНК при отсутствии электрического поля и дополнительных возбуждений в цепочке.</a:t>
            </a:r>
          </a:p>
          <a:p>
            <a:pPr>
              <a:defRPr/>
            </a:pPr>
            <a:endParaRPr lang="ru-RU" sz="1800" dirty="0" smtClean="0"/>
          </a:p>
          <a:p>
            <a:pPr>
              <a:defRPr/>
            </a:pPr>
            <a:endParaRPr lang="ru-RU" sz="1800" dirty="0" smtClean="0"/>
          </a:p>
        </p:txBody>
      </p:sp>
      <p:sp>
        <p:nvSpPr>
          <p:cNvPr id="6147" name="TextBox 1"/>
          <p:cNvSpPr txBox="1">
            <a:spLocks noChangeArrowheads="1"/>
          </p:cNvSpPr>
          <p:nvPr/>
        </p:nvSpPr>
        <p:spPr bwMode="auto">
          <a:xfrm>
            <a:off x="2198688" y="115888"/>
            <a:ext cx="46085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>
              <a:defRPr/>
            </a:pPr>
            <a:r>
              <a:rPr lang="ru-RU" sz="3600" b="1" dirty="0" smtClean="0">
                <a:solidFill>
                  <a:schemeClr val="bg1">
                    <a:lumMod val="50000"/>
                  </a:schemeClr>
                </a:solidFill>
              </a:rPr>
              <a:t>Начальные данные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170" name="TextBox 8"/>
          <p:cNvSpPr txBox="1">
            <a:spLocks noChangeArrowheads="1"/>
          </p:cNvSpPr>
          <p:nvPr/>
        </p:nvSpPr>
        <p:spPr bwMode="auto">
          <a:xfrm>
            <a:off x="192088" y="3789363"/>
            <a:ext cx="5078412" cy="1476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/>
              <a:t>При таких параметрах цепочки в </a:t>
            </a:r>
            <a:r>
              <a:rPr lang="en-US" sz="1800"/>
              <a:t>PBH </a:t>
            </a:r>
            <a:r>
              <a:rPr lang="ru-RU" sz="1800"/>
              <a:t>модели полярон располагается на достаточно большом количестве сайтов, </a:t>
            </a:r>
          </a:p>
          <a:p>
            <a:pPr eaLnBrk="1" hangingPunct="1"/>
            <a:endParaRPr lang="ru-RU" sz="1800"/>
          </a:p>
          <a:p>
            <a:pPr eaLnBrk="1" hangingPunct="1"/>
            <a:r>
              <a:rPr lang="ru-RU" sz="1800"/>
              <a:t>характерный размер такого полярона =</a:t>
            </a:r>
          </a:p>
        </p:txBody>
      </p:sp>
      <p:graphicFrame>
        <p:nvGraphicFramePr>
          <p:cNvPr id="7171" name="Object 9"/>
          <p:cNvGraphicFramePr>
            <a:graphicFrameLocks noChangeAspect="1"/>
          </p:cNvGraphicFramePr>
          <p:nvPr/>
        </p:nvGraphicFramePr>
        <p:xfrm>
          <a:off x="4010025" y="4652963"/>
          <a:ext cx="3532188" cy="9953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79" name="Document" r:id="rId4" imgW="3574269" imgH="1011653" progId="Word.Document.8">
                  <p:embed/>
                </p:oleObj>
              </mc:Choice>
              <mc:Fallback>
                <p:oleObj name="Document" r:id="rId4" imgW="3574269" imgH="1011653" progId="Word.Document.8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0025" y="4652963"/>
                        <a:ext cx="3532188" cy="9953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7172" name="Object 1"/>
          <p:cNvGraphicFramePr>
            <a:graphicFrameLocks noChangeAspect="1"/>
          </p:cNvGraphicFramePr>
          <p:nvPr/>
        </p:nvGraphicFramePr>
        <p:xfrm>
          <a:off x="387350" y="5732463"/>
          <a:ext cx="7869238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7180" name="Document" r:id="rId6" imgW="7946205" imgH="918734" progId="Word.Document.12">
                  <p:embed/>
                </p:oleObj>
              </mc:Choice>
              <mc:Fallback>
                <p:oleObj name="Document" r:id="rId6" imgW="7946205" imgH="918734" progId="Word.Document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7350" y="5732463"/>
                        <a:ext cx="7869238" cy="904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7173" name="TextBox 2"/>
          <p:cNvSpPr txBox="1">
            <a:spLocks noChangeArrowheads="1"/>
          </p:cNvSpPr>
          <p:nvPr/>
        </p:nvSpPr>
        <p:spPr bwMode="auto">
          <a:xfrm>
            <a:off x="179388" y="3213100"/>
            <a:ext cx="7921625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/>
              <a:t>Для указанных выше параметров цепочки значение коэффициента </a:t>
            </a:r>
            <a:r>
              <a:rPr lang="ru-RU" sz="1800" i="1">
                <a:sym typeface="Symbol" pitchFamily="18" charset="2"/>
              </a:rPr>
              <a:t> = </a:t>
            </a:r>
            <a:r>
              <a:rPr lang="ru-RU" sz="1800">
                <a:sym typeface="Symbol" pitchFamily="18" charset="2"/>
              </a:rPr>
              <a:t>1</a:t>
            </a:r>
            <a:r>
              <a:rPr lang="ru-RU" sz="1800"/>
              <a:t>.</a:t>
            </a:r>
          </a:p>
        </p:txBody>
      </p:sp>
      <p:sp>
        <p:nvSpPr>
          <p:cNvPr id="7174" name="TextBox 3"/>
          <p:cNvSpPr txBox="1">
            <a:spLocks noChangeArrowheads="1"/>
          </p:cNvSpPr>
          <p:nvPr/>
        </p:nvSpPr>
        <p:spPr bwMode="auto">
          <a:xfrm>
            <a:off x="323850" y="260350"/>
            <a:ext cx="8424863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 i="1">
                <a:solidFill>
                  <a:srgbClr val="C00000"/>
                </a:solidFill>
                <a:sym typeface="Symbol" pitchFamily="18" charset="2"/>
              </a:rPr>
              <a:t> </a:t>
            </a:r>
            <a:r>
              <a:rPr lang="ru-RU" sz="1800">
                <a:solidFill>
                  <a:srgbClr val="C00000"/>
                </a:solidFill>
              </a:rPr>
              <a:t>- коэффициент растяжения, с помощью которого мы можем подобрать начальный полярон максимально близким к устоявшемуся для любых параметров цепочки. </a:t>
            </a:r>
          </a:p>
        </p:txBody>
      </p:sp>
      <p:sp>
        <p:nvSpPr>
          <p:cNvPr id="5" name="TextBox 4"/>
          <p:cNvSpPr txBox="1"/>
          <p:nvPr/>
        </p:nvSpPr>
        <p:spPr>
          <a:xfrm>
            <a:off x="323850" y="1052513"/>
            <a:ext cx="4392613" cy="2462212"/>
          </a:xfrm>
          <a:prstGeom prst="rect">
            <a:avLst/>
          </a:prstGeom>
          <a:noFill/>
        </p:spPr>
        <p:txBody>
          <a:bodyPr>
            <a:spAutoFit/>
          </a:bodyPr>
          <a:lstStyle/>
          <a:p>
            <a:pPr>
              <a:defRPr/>
            </a:pPr>
            <a:r>
              <a:rPr lang="ru-RU" sz="1800" dirty="0"/>
              <a:t>Полярон, соответствующий </a:t>
            </a:r>
          </a:p>
          <a:p>
            <a:pPr>
              <a:defRPr/>
            </a:pPr>
            <a:r>
              <a:rPr lang="ru-RU" sz="1800" dirty="0"/>
              <a:t>стационарному решению уравнений (1),(2) </a:t>
            </a:r>
          </a:p>
          <a:p>
            <a:pPr>
              <a:defRPr/>
            </a:pPr>
            <a:r>
              <a:rPr lang="ru-RU" sz="1800" dirty="0"/>
              <a:t>при следующих значениях параметров:</a:t>
            </a:r>
          </a:p>
          <a:p>
            <a:pPr>
              <a:defRPr/>
            </a:pPr>
            <a:r>
              <a:rPr lang="ru-RU" sz="1800" i="1" dirty="0">
                <a:sym typeface="Symbol"/>
              </a:rPr>
              <a:t></a:t>
            </a:r>
            <a:r>
              <a:rPr lang="en-GB" sz="1800" i="1" baseline="-25000" dirty="0"/>
              <a:t>e</a:t>
            </a:r>
            <a:r>
              <a:rPr lang="ru-RU" sz="1800" dirty="0"/>
              <a:t>=18, </a:t>
            </a:r>
            <a:r>
              <a:rPr lang="ru-RU" sz="1800" dirty="0">
                <a:sym typeface="Symbol"/>
              </a:rPr>
              <a:t></a:t>
            </a:r>
            <a:r>
              <a:rPr lang="en-GB" sz="1800" i="1" baseline="-25000" dirty="0"/>
              <a:t>e</a:t>
            </a:r>
            <a:r>
              <a:rPr lang="en-US" sz="1800" i="1" baseline="-25000" dirty="0"/>
              <a:t>l</a:t>
            </a:r>
            <a:r>
              <a:rPr lang="ru-RU" sz="1800" dirty="0"/>
              <a:t> =8.5, </a:t>
            </a:r>
            <a:r>
              <a:rPr lang="ru-RU" sz="1800" dirty="0">
                <a:sym typeface="Symbol"/>
              </a:rPr>
              <a:t></a:t>
            </a:r>
            <a:r>
              <a:rPr lang="en-GB" sz="1800" i="1" baseline="-25000" dirty="0"/>
              <a:t>h</a:t>
            </a:r>
            <a:r>
              <a:rPr lang="ru-RU" sz="1800" dirty="0"/>
              <a:t>=0.5, </a:t>
            </a:r>
            <a:r>
              <a:rPr lang="en-US" sz="1800" i="1" dirty="0">
                <a:sym typeface="Symbol"/>
              </a:rPr>
              <a:t></a:t>
            </a:r>
            <a:r>
              <a:rPr lang="en-GB" sz="1800" i="1" baseline="-25000" dirty="0"/>
              <a:t>bond </a:t>
            </a:r>
            <a:r>
              <a:rPr lang="ru-RU" sz="1800" dirty="0"/>
              <a:t>=0.2. </a:t>
            </a:r>
          </a:p>
          <a:p>
            <a:pPr>
              <a:defRPr/>
            </a:pP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(</a:t>
            </a:r>
            <a:r>
              <a:rPr lang="ru-RU" sz="1600" i="1" dirty="0">
                <a:solidFill>
                  <a:schemeClr val="accent6">
                    <a:lumMod val="75000"/>
                  </a:schemeClr>
                </a:solidFill>
              </a:rPr>
              <a:t>значения параметров взяты из работы:</a:t>
            </a:r>
          </a:p>
          <a:p>
            <a:pPr>
              <a:defRPr/>
            </a:pP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Лахно В.Д., Четвериков А.П., </a:t>
            </a:r>
          </a:p>
          <a:p>
            <a:pPr>
              <a:defRPr/>
            </a:pP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Математическая биология и биоинформатика, 2014,</a:t>
            </a:r>
            <a:r>
              <a:rPr lang="ru-RU" sz="1600" i="1" dirty="0">
                <a:solidFill>
                  <a:schemeClr val="accent6">
                    <a:lumMod val="75000"/>
                  </a:schemeClr>
                </a:solidFill>
              </a:rPr>
              <a:t> </a:t>
            </a:r>
            <a:r>
              <a:rPr lang="ru-RU" sz="1600" b="1" dirty="0">
                <a:solidFill>
                  <a:schemeClr val="accent6">
                    <a:lumMod val="75000"/>
                  </a:schemeClr>
                </a:solidFill>
              </a:rPr>
              <a:t>9</a:t>
            </a:r>
            <a:r>
              <a:rPr lang="ru-RU" sz="1600" dirty="0">
                <a:solidFill>
                  <a:schemeClr val="accent6">
                    <a:lumMod val="75000"/>
                  </a:schemeClr>
                </a:solidFill>
              </a:rPr>
              <a:t>, №1, 4–19.)</a:t>
            </a:r>
            <a:endParaRPr lang="en-US" sz="1600" dirty="0">
              <a:solidFill>
                <a:schemeClr val="accent6">
                  <a:lumMod val="75000"/>
                </a:schemeClr>
              </a:solidFill>
            </a:endParaRPr>
          </a:p>
          <a:p>
            <a:pPr>
              <a:defRPr/>
            </a:pPr>
            <a:endParaRPr lang="ru-RU" sz="1800" dirty="0"/>
          </a:p>
        </p:txBody>
      </p:sp>
      <p:pic>
        <p:nvPicPr>
          <p:cNvPr id="7176" name="Picture 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435600" y="906463"/>
            <a:ext cx="3062288" cy="2241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260350"/>
            <a:ext cx="3448050" cy="2540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8195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3357563"/>
            <a:ext cx="3522663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196" name="TextBox 4"/>
          <p:cNvSpPr txBox="1">
            <a:spLocks noChangeArrowheads="1"/>
          </p:cNvSpPr>
          <p:nvPr/>
        </p:nvSpPr>
        <p:spPr bwMode="auto">
          <a:xfrm>
            <a:off x="4067175" y="265113"/>
            <a:ext cx="4392613" cy="23082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 b="1"/>
              <a:t>Устоявшиеся</a:t>
            </a:r>
            <a:r>
              <a:rPr lang="ru-RU" sz="1800"/>
              <a:t> поляроны </a:t>
            </a:r>
          </a:p>
          <a:p>
            <a:pPr eaLnBrk="1" hangingPunct="1"/>
            <a:r>
              <a:rPr lang="ru-RU" sz="1800"/>
              <a:t>при следующих значениях параметров:</a:t>
            </a:r>
          </a:p>
          <a:p>
            <a:pPr eaLnBrk="1" hangingPunct="1"/>
            <a:endParaRPr lang="ru-RU" sz="1800"/>
          </a:p>
          <a:p>
            <a:pPr eaLnBrk="1" hangingPunct="1"/>
            <a:r>
              <a:rPr lang="ru-RU" sz="1800" i="1">
                <a:sym typeface="Symbol" pitchFamily="18" charset="2"/>
              </a:rPr>
              <a:t></a:t>
            </a:r>
            <a:r>
              <a:rPr lang="en-GB" sz="1800" i="1" baseline="-25000"/>
              <a:t>e</a:t>
            </a:r>
            <a:r>
              <a:rPr lang="ru-RU" sz="1800"/>
              <a:t>=18, </a:t>
            </a:r>
            <a:r>
              <a:rPr lang="ru-RU" sz="1800">
                <a:sym typeface="Symbol" pitchFamily="18" charset="2"/>
              </a:rPr>
              <a:t></a:t>
            </a:r>
            <a:r>
              <a:rPr lang="en-GB" sz="1800" i="1" baseline="-25000"/>
              <a:t>e</a:t>
            </a:r>
            <a:r>
              <a:rPr lang="en-US" sz="1800" i="1" baseline="-25000"/>
              <a:t>l</a:t>
            </a:r>
            <a:r>
              <a:rPr lang="ru-RU" sz="1800"/>
              <a:t> =42.5, </a:t>
            </a:r>
            <a:r>
              <a:rPr lang="ru-RU" sz="1800">
                <a:sym typeface="Symbol" pitchFamily="18" charset="2"/>
              </a:rPr>
              <a:t></a:t>
            </a:r>
            <a:r>
              <a:rPr lang="en-GB" sz="1800" i="1" baseline="-25000"/>
              <a:t>h</a:t>
            </a:r>
            <a:r>
              <a:rPr lang="ru-RU" sz="1800"/>
              <a:t>=2.5, </a:t>
            </a:r>
            <a:r>
              <a:rPr lang="en-US" sz="1800" i="1">
                <a:sym typeface="Symbol" pitchFamily="18" charset="2"/>
              </a:rPr>
              <a:t></a:t>
            </a:r>
            <a:r>
              <a:rPr lang="en-GB" sz="1800" i="1" baseline="-25000"/>
              <a:t>bond </a:t>
            </a:r>
            <a:r>
              <a:rPr lang="ru-RU" sz="1800"/>
              <a:t>=0.2. </a:t>
            </a:r>
          </a:p>
          <a:p>
            <a:pPr eaLnBrk="1" hangingPunct="1"/>
            <a:endParaRPr lang="ru-RU" sz="1800"/>
          </a:p>
          <a:p>
            <a:pPr eaLnBrk="1" hangingPunct="1"/>
            <a:endParaRPr lang="ru-RU" sz="1800"/>
          </a:p>
          <a:p>
            <a:pPr eaLnBrk="1" hangingPunct="1"/>
            <a:r>
              <a:rPr lang="ru-RU" sz="1800" i="1">
                <a:sym typeface="Symbol" pitchFamily="18" charset="2"/>
              </a:rPr>
              <a:t></a:t>
            </a:r>
            <a:r>
              <a:rPr lang="en-GB" sz="1800" i="1" baseline="-25000"/>
              <a:t>e</a:t>
            </a:r>
            <a:r>
              <a:rPr lang="ru-RU" sz="1800"/>
              <a:t>=18, </a:t>
            </a:r>
            <a:r>
              <a:rPr lang="ru-RU" sz="1800">
                <a:sym typeface="Symbol" pitchFamily="18" charset="2"/>
              </a:rPr>
              <a:t></a:t>
            </a:r>
            <a:r>
              <a:rPr lang="en-GB" sz="1800" i="1" baseline="-25000"/>
              <a:t>e</a:t>
            </a:r>
            <a:r>
              <a:rPr lang="en-US" sz="1800" i="1" baseline="-25000"/>
              <a:t>l</a:t>
            </a:r>
            <a:r>
              <a:rPr lang="ru-RU" sz="1800"/>
              <a:t> =8.5, </a:t>
            </a:r>
            <a:r>
              <a:rPr lang="ru-RU" sz="1800">
                <a:sym typeface="Symbol" pitchFamily="18" charset="2"/>
              </a:rPr>
              <a:t></a:t>
            </a:r>
            <a:r>
              <a:rPr lang="en-GB" sz="1800" i="1" baseline="-25000"/>
              <a:t>h</a:t>
            </a:r>
            <a:r>
              <a:rPr lang="ru-RU" sz="1800"/>
              <a:t>=0.5, </a:t>
            </a:r>
            <a:r>
              <a:rPr lang="en-US" sz="1800" i="1">
                <a:sym typeface="Symbol" pitchFamily="18" charset="2"/>
              </a:rPr>
              <a:t></a:t>
            </a:r>
            <a:r>
              <a:rPr lang="en-GB" sz="1800" i="1" baseline="-25000"/>
              <a:t>bond </a:t>
            </a:r>
            <a:r>
              <a:rPr lang="ru-RU" sz="1800"/>
              <a:t>=0.2. </a:t>
            </a:r>
          </a:p>
          <a:p>
            <a:pPr eaLnBrk="1" hangingPunct="1"/>
            <a:endParaRPr lang="ru-RU" sz="1800"/>
          </a:p>
        </p:txBody>
      </p:sp>
      <p:sp>
        <p:nvSpPr>
          <p:cNvPr id="8197" name="TextBox 2"/>
          <p:cNvSpPr txBox="1">
            <a:spLocks noChangeArrowheads="1"/>
          </p:cNvSpPr>
          <p:nvPr/>
        </p:nvSpPr>
        <p:spPr bwMode="auto">
          <a:xfrm>
            <a:off x="395288" y="6196013"/>
            <a:ext cx="7921625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/>
              <a:t>Для указанных параметров цепочки значение коэффициента </a:t>
            </a:r>
            <a:r>
              <a:rPr lang="ru-RU" sz="1800" i="1">
                <a:sym typeface="Symbol" pitchFamily="18" charset="2"/>
              </a:rPr>
              <a:t> = </a:t>
            </a:r>
            <a:r>
              <a:rPr lang="ru-RU" sz="1800">
                <a:sym typeface="Symbol" pitchFamily="18" charset="2"/>
              </a:rPr>
              <a:t>2</a:t>
            </a:r>
            <a:r>
              <a:rPr lang="ru-RU" sz="1800"/>
              <a:t>.</a:t>
            </a:r>
          </a:p>
        </p:txBody>
      </p:sp>
      <p:sp>
        <p:nvSpPr>
          <p:cNvPr id="8198" name="TextBox 8"/>
          <p:cNvSpPr txBox="1">
            <a:spLocks noChangeArrowheads="1"/>
          </p:cNvSpPr>
          <p:nvPr/>
        </p:nvSpPr>
        <p:spPr bwMode="auto">
          <a:xfrm>
            <a:off x="3889375" y="3644900"/>
            <a:ext cx="5078413" cy="923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 i="1">
                <a:sym typeface="Symbol" pitchFamily="18" charset="2"/>
              </a:rPr>
              <a:t></a:t>
            </a:r>
            <a:r>
              <a:rPr lang="en-GB" sz="1800" i="1" baseline="-25000"/>
              <a:t>e</a:t>
            </a:r>
            <a:r>
              <a:rPr lang="ru-RU" sz="1800"/>
              <a:t>=18, </a:t>
            </a:r>
            <a:r>
              <a:rPr lang="ru-RU" sz="1800">
                <a:sym typeface="Symbol" pitchFamily="18" charset="2"/>
              </a:rPr>
              <a:t></a:t>
            </a:r>
            <a:r>
              <a:rPr lang="en-GB" sz="1800" i="1" baseline="-25000"/>
              <a:t>e</a:t>
            </a:r>
            <a:r>
              <a:rPr lang="en-US" sz="1800" i="1" baseline="-25000"/>
              <a:t>l</a:t>
            </a:r>
            <a:r>
              <a:rPr lang="ru-RU" sz="1800"/>
              <a:t> =42.5, </a:t>
            </a:r>
            <a:r>
              <a:rPr lang="ru-RU" sz="1800">
                <a:sym typeface="Symbol" pitchFamily="18" charset="2"/>
              </a:rPr>
              <a:t></a:t>
            </a:r>
            <a:r>
              <a:rPr lang="en-GB" sz="1800" i="1" baseline="-25000"/>
              <a:t>h</a:t>
            </a:r>
            <a:r>
              <a:rPr lang="ru-RU" sz="1800"/>
              <a:t>=2.5, </a:t>
            </a:r>
            <a:r>
              <a:rPr lang="en-US" sz="1800" i="1">
                <a:sym typeface="Symbol" pitchFamily="18" charset="2"/>
              </a:rPr>
              <a:t></a:t>
            </a:r>
            <a:r>
              <a:rPr lang="en-GB" sz="1800" i="1" baseline="-25000"/>
              <a:t>bond </a:t>
            </a:r>
            <a:r>
              <a:rPr lang="ru-RU" sz="1800"/>
              <a:t>=0.2. </a:t>
            </a:r>
          </a:p>
          <a:p>
            <a:pPr eaLnBrk="1" hangingPunct="1"/>
            <a:endParaRPr lang="ru-RU" sz="1800"/>
          </a:p>
          <a:p>
            <a:pPr eaLnBrk="1" hangingPunct="1"/>
            <a:r>
              <a:rPr lang="ru-RU" sz="1800"/>
              <a:t>характерный размер такого полярона =</a:t>
            </a:r>
          </a:p>
        </p:txBody>
      </p:sp>
      <p:sp>
        <p:nvSpPr>
          <p:cNvPr id="8199" name="Rectangle 3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8200" name="Object 9"/>
          <p:cNvGraphicFramePr>
            <a:graphicFrameLocks noChangeAspect="1"/>
          </p:cNvGraphicFramePr>
          <p:nvPr/>
        </p:nvGraphicFramePr>
        <p:xfrm>
          <a:off x="4330700" y="4714875"/>
          <a:ext cx="3181350" cy="8953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8203" name="Equation" r:id="rId5" imgW="3200400" imgH="889000" progId="Equation.DSMT4">
                  <p:embed/>
                </p:oleObj>
              </mc:Choice>
              <mc:Fallback>
                <p:oleObj name="Equation" r:id="rId5" imgW="3200400" imgH="88900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6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330700" y="4714875"/>
                        <a:ext cx="3181350" cy="895350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8201" name="Rectangle 4"/>
          <p:cNvSpPr>
            <a:spLocks noChangeArrowheads="1"/>
          </p:cNvSpPr>
          <p:nvPr/>
        </p:nvSpPr>
        <p:spPr bwMode="auto">
          <a:xfrm>
            <a:off x="0" y="8953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38750" y="1989138"/>
            <a:ext cx="1781175" cy="2109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19" name="Picture 2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91125" y="4292600"/>
            <a:ext cx="1901825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0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00888" y="1989138"/>
            <a:ext cx="1765300" cy="21209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21" name="Picture 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075488" y="4292600"/>
            <a:ext cx="1887537" cy="2232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22" name="Rectangle 4"/>
          <p:cNvSpPr txBox="1">
            <a:spLocks noChangeArrowheads="1"/>
          </p:cNvSpPr>
          <p:nvPr/>
        </p:nvSpPr>
        <p:spPr bwMode="auto">
          <a:xfrm>
            <a:off x="539750" y="115888"/>
            <a:ext cx="799147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ru-RU" sz="2800">
                <a:solidFill>
                  <a:schemeClr val="tx2"/>
                </a:solidFill>
              </a:rPr>
              <a:t>Примеры </a:t>
            </a:r>
            <a:r>
              <a:rPr lang="ru-RU" sz="2800"/>
              <a:t>локализованных </a:t>
            </a:r>
            <a:r>
              <a:rPr lang="ru-RU" sz="2800">
                <a:solidFill>
                  <a:schemeClr val="tx2"/>
                </a:solidFill>
              </a:rPr>
              <a:t>возбуждений при отсутствии полярона в цепочке</a:t>
            </a:r>
            <a:r>
              <a:rPr lang="en-US" sz="2800">
                <a:solidFill>
                  <a:schemeClr val="tx2"/>
                </a:solidFill>
              </a:rPr>
              <a:t>.</a:t>
            </a:r>
            <a:r>
              <a:rPr lang="ru-RU" sz="2800">
                <a:solidFill>
                  <a:schemeClr val="tx2"/>
                </a:solidFill>
              </a:rPr>
              <a:t> </a:t>
            </a:r>
            <a:r>
              <a:rPr lang="en-US" sz="2800">
                <a:solidFill>
                  <a:schemeClr val="tx2"/>
                </a:solidFill>
              </a:rPr>
              <a:t/>
            </a:r>
            <a:br>
              <a:rPr lang="en-US" sz="2800">
                <a:solidFill>
                  <a:schemeClr val="tx2"/>
                </a:solidFill>
              </a:rPr>
            </a:br>
            <a:r>
              <a:rPr lang="ru-RU" sz="2800" b="1">
                <a:solidFill>
                  <a:schemeClr val="tx2"/>
                </a:solidFill>
              </a:rPr>
              <a:t/>
            </a:r>
            <a:br>
              <a:rPr lang="ru-RU" sz="2800" b="1">
                <a:solidFill>
                  <a:schemeClr val="tx2"/>
                </a:solidFill>
              </a:rPr>
            </a:br>
            <a:r>
              <a:rPr lang="ru-RU" sz="4000">
                <a:solidFill>
                  <a:schemeClr val="tx2"/>
                </a:solidFill>
              </a:rPr>
              <a:t> </a:t>
            </a:r>
            <a:endParaRPr lang="ru-RU" sz="2000">
              <a:solidFill>
                <a:schemeClr val="tx2"/>
              </a:solidFill>
            </a:endParaRPr>
          </a:p>
        </p:txBody>
      </p:sp>
      <p:sp>
        <p:nvSpPr>
          <p:cNvPr id="9223" name="TextBox 6"/>
          <p:cNvSpPr txBox="1">
            <a:spLocks noChangeArrowheads="1"/>
          </p:cNvSpPr>
          <p:nvPr/>
        </p:nvSpPr>
        <p:spPr bwMode="auto">
          <a:xfrm>
            <a:off x="179388" y="1125538"/>
            <a:ext cx="4572000" cy="7064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2000" dirty="0">
                <a:solidFill>
                  <a:srgbClr val="800080"/>
                </a:solidFill>
              </a:rPr>
              <a:t>Длина цепочки </a:t>
            </a:r>
            <a:r>
              <a:rPr lang="en-US" sz="2000" i="1" dirty="0">
                <a:solidFill>
                  <a:srgbClr val="800080"/>
                </a:solidFill>
              </a:rPr>
              <a:t>N</a:t>
            </a:r>
            <a:r>
              <a:rPr lang="en-US" sz="2000" dirty="0">
                <a:solidFill>
                  <a:srgbClr val="800080"/>
                </a:solidFill>
              </a:rPr>
              <a:t>=101 </a:t>
            </a:r>
            <a:r>
              <a:rPr lang="ru-RU" sz="2000" dirty="0">
                <a:solidFill>
                  <a:srgbClr val="800080"/>
                </a:solidFill>
              </a:rPr>
              <a:t>сайт</a:t>
            </a:r>
            <a:r>
              <a:rPr lang="en-US" sz="2000" dirty="0">
                <a:solidFill>
                  <a:srgbClr val="800080"/>
                </a:solidFill>
              </a:rPr>
              <a:t> [1,101]</a:t>
            </a:r>
            <a:r>
              <a:rPr lang="ru-RU" sz="2000" dirty="0">
                <a:solidFill>
                  <a:srgbClr val="800080"/>
                </a:solidFill>
              </a:rPr>
              <a:t>, центр цепочки </a:t>
            </a:r>
            <a:r>
              <a:rPr lang="ru-RU" sz="2000" dirty="0" smtClean="0">
                <a:solidFill>
                  <a:srgbClr val="990099"/>
                </a:solidFill>
              </a:rPr>
              <a:t>–</a:t>
            </a:r>
            <a:r>
              <a:rPr lang="ru-RU" sz="2000" dirty="0" smtClean="0">
                <a:solidFill>
                  <a:srgbClr val="800080"/>
                </a:solidFill>
              </a:rPr>
              <a:t> </a:t>
            </a:r>
            <a:r>
              <a:rPr lang="ru-RU" sz="2000" dirty="0">
                <a:solidFill>
                  <a:srgbClr val="800080"/>
                </a:solidFill>
              </a:rPr>
              <a:t>сайт с номером </a:t>
            </a:r>
            <a:r>
              <a:rPr lang="en-US" sz="2000" i="1" dirty="0">
                <a:solidFill>
                  <a:srgbClr val="800080"/>
                </a:solidFill>
              </a:rPr>
              <a:t>n</a:t>
            </a:r>
            <a:r>
              <a:rPr lang="en-US" sz="2000" dirty="0">
                <a:solidFill>
                  <a:srgbClr val="800080"/>
                </a:solidFill>
              </a:rPr>
              <a:t>=51</a:t>
            </a:r>
            <a:endParaRPr lang="ru-RU" sz="2000" dirty="0">
              <a:solidFill>
                <a:srgbClr val="800080"/>
              </a:solidFill>
            </a:endParaRPr>
          </a:p>
        </p:txBody>
      </p:sp>
      <p:sp>
        <p:nvSpPr>
          <p:cNvPr id="9224" name="TextBox 7"/>
          <p:cNvSpPr txBox="1">
            <a:spLocks noChangeArrowheads="1"/>
          </p:cNvSpPr>
          <p:nvPr/>
        </p:nvSpPr>
        <p:spPr bwMode="auto">
          <a:xfrm>
            <a:off x="7380288" y="1692275"/>
            <a:ext cx="16319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q</a:t>
            </a:r>
            <a:r>
              <a:rPr lang="en-GB" sz="1600" baseline="-25000" dirty="0">
                <a:solidFill>
                  <a:srgbClr val="CC3399"/>
                </a:solidFill>
              </a:rPr>
              <a:t>52-57</a:t>
            </a:r>
            <a:r>
              <a:rPr lang="en-US" sz="1600" dirty="0">
                <a:solidFill>
                  <a:srgbClr val="CC3399"/>
                </a:solidFill>
              </a:rPr>
              <a:t>(0</a:t>
            </a:r>
            <a:r>
              <a:rPr lang="en-US" sz="1600" dirty="0" smtClean="0">
                <a:solidFill>
                  <a:srgbClr val="CC3399"/>
                </a:solidFill>
              </a:rPr>
              <a:t>)= </a:t>
            </a:r>
            <a:r>
              <a:rPr lang="ru-RU" sz="1600" dirty="0" smtClean="0">
                <a:solidFill>
                  <a:srgbClr val="CC00CC"/>
                </a:solidFill>
              </a:rPr>
              <a:t>–</a:t>
            </a:r>
            <a:r>
              <a:rPr lang="en-US" sz="1600" dirty="0" smtClean="0">
                <a:solidFill>
                  <a:srgbClr val="990099"/>
                </a:solidFill>
              </a:rPr>
              <a:t> </a:t>
            </a:r>
            <a:r>
              <a:rPr lang="en-US" sz="1600" dirty="0" smtClean="0">
                <a:solidFill>
                  <a:srgbClr val="CC3399"/>
                </a:solidFill>
              </a:rPr>
              <a:t>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9225" name="TextBox 8"/>
          <p:cNvSpPr txBox="1">
            <a:spLocks noChangeArrowheads="1"/>
          </p:cNvSpPr>
          <p:nvPr/>
        </p:nvSpPr>
        <p:spPr bwMode="auto">
          <a:xfrm>
            <a:off x="5711825" y="1692275"/>
            <a:ext cx="15240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q</a:t>
            </a:r>
            <a:r>
              <a:rPr lang="en-GB" sz="1600" baseline="-25000" dirty="0">
                <a:solidFill>
                  <a:srgbClr val="CC3399"/>
                </a:solidFill>
              </a:rPr>
              <a:t>52-57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9226" name="Rectangle 2"/>
          <p:cNvSpPr>
            <a:spLocks noChangeArrowheads="1"/>
          </p:cNvSpPr>
          <p:nvPr/>
        </p:nvSpPr>
        <p:spPr bwMode="auto">
          <a:xfrm>
            <a:off x="0" y="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graphicFrame>
        <p:nvGraphicFramePr>
          <p:cNvPr id="9227" name="Object 10"/>
          <p:cNvGraphicFramePr>
            <a:graphicFrameLocks noChangeAspect="1"/>
          </p:cNvGraphicFramePr>
          <p:nvPr/>
        </p:nvGraphicFramePr>
        <p:xfrm>
          <a:off x="468313" y="2349500"/>
          <a:ext cx="2228850" cy="5730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9238" name="Equation" r:id="rId7" imgW="1308100" imgH="330200" progId="Equation.DSMT4">
                  <p:embed/>
                </p:oleObj>
              </mc:Choice>
              <mc:Fallback>
                <p:oleObj name="Equation" r:id="rId7" imgW="1308100" imgH="330200" progId="Equation.DSMT4">
                  <p:embed/>
                  <p:pic>
                    <p:nvPicPr>
                      <p:cNvPr id="0" name="Object 10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68313" y="2349500"/>
                        <a:ext cx="2228850" cy="573088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9228" name="Rectangle 3"/>
          <p:cNvSpPr>
            <a:spLocks noChangeArrowheads="1"/>
          </p:cNvSpPr>
          <p:nvPr/>
        </p:nvSpPr>
        <p:spPr bwMode="auto">
          <a:xfrm>
            <a:off x="0" y="3333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anchor="ctr">
            <a:spAutoFit/>
          </a:bodyPr>
          <a:lstStyle/>
          <a:p>
            <a:endParaRPr lang="ru-RU"/>
          </a:p>
        </p:txBody>
      </p:sp>
      <p:sp>
        <p:nvSpPr>
          <p:cNvPr id="9229" name="TextBox 12"/>
          <p:cNvSpPr txBox="1">
            <a:spLocks noChangeArrowheads="1"/>
          </p:cNvSpPr>
          <p:nvPr/>
        </p:nvSpPr>
        <p:spPr bwMode="auto">
          <a:xfrm>
            <a:off x="684213" y="1989138"/>
            <a:ext cx="266382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/>
              <a:t>Обозначение: </a:t>
            </a:r>
          </a:p>
        </p:txBody>
      </p:sp>
      <p:sp>
        <p:nvSpPr>
          <p:cNvPr id="14" name="Oval 13"/>
          <p:cNvSpPr/>
          <p:nvPr/>
        </p:nvSpPr>
        <p:spPr>
          <a:xfrm>
            <a:off x="179388" y="1876425"/>
            <a:ext cx="3071812" cy="1295400"/>
          </a:xfrm>
          <a:prstGeom prst="ellipse">
            <a:avLst/>
          </a:prstGeom>
          <a:solidFill>
            <a:srgbClr val="FFCCFF">
              <a:alpha val="27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pic>
        <p:nvPicPr>
          <p:cNvPr id="9231" name="Picture 18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6663" y="3975100"/>
            <a:ext cx="2355850" cy="27670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9232" name="Picture 19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7325" y="3951288"/>
            <a:ext cx="2357438" cy="27908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233" name="TextBox 1"/>
          <p:cNvSpPr txBox="1">
            <a:spLocks noChangeArrowheads="1"/>
          </p:cNvSpPr>
          <p:nvPr/>
        </p:nvSpPr>
        <p:spPr bwMode="auto">
          <a:xfrm>
            <a:off x="4535488" y="1074738"/>
            <a:ext cx="4573587" cy="7699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2000" i="1">
                <a:solidFill>
                  <a:srgbClr val="800080"/>
                </a:solidFill>
                <a:sym typeface="Symbol" pitchFamily="18" charset="2"/>
              </a:rPr>
              <a:t></a:t>
            </a:r>
            <a:r>
              <a:rPr lang="en-GB" sz="2000" i="1" baseline="-25000">
                <a:solidFill>
                  <a:srgbClr val="800080"/>
                </a:solidFill>
              </a:rPr>
              <a:t>e</a:t>
            </a:r>
            <a:r>
              <a:rPr lang="ru-RU" sz="2000">
                <a:solidFill>
                  <a:srgbClr val="800080"/>
                </a:solidFill>
              </a:rPr>
              <a:t>=18, </a:t>
            </a:r>
            <a:r>
              <a:rPr lang="ru-RU" sz="2000">
                <a:solidFill>
                  <a:srgbClr val="800080"/>
                </a:solidFill>
                <a:sym typeface="Symbol" pitchFamily="18" charset="2"/>
              </a:rPr>
              <a:t></a:t>
            </a:r>
            <a:r>
              <a:rPr lang="en-GB" sz="2000" i="1" baseline="-25000">
                <a:solidFill>
                  <a:srgbClr val="800080"/>
                </a:solidFill>
              </a:rPr>
              <a:t>e</a:t>
            </a:r>
            <a:r>
              <a:rPr lang="en-US" sz="2000" i="1" baseline="-25000">
                <a:solidFill>
                  <a:srgbClr val="800080"/>
                </a:solidFill>
              </a:rPr>
              <a:t>l</a:t>
            </a:r>
            <a:r>
              <a:rPr lang="ru-RU" sz="2000">
                <a:solidFill>
                  <a:srgbClr val="800080"/>
                </a:solidFill>
              </a:rPr>
              <a:t> =42.5, </a:t>
            </a:r>
            <a:r>
              <a:rPr lang="ru-RU" sz="2000">
                <a:solidFill>
                  <a:srgbClr val="800080"/>
                </a:solidFill>
                <a:sym typeface="Symbol" pitchFamily="18" charset="2"/>
              </a:rPr>
              <a:t></a:t>
            </a:r>
            <a:r>
              <a:rPr lang="en-GB" sz="2000" i="1" baseline="-25000">
                <a:solidFill>
                  <a:srgbClr val="800080"/>
                </a:solidFill>
              </a:rPr>
              <a:t>h</a:t>
            </a:r>
            <a:r>
              <a:rPr lang="ru-RU" sz="2000">
                <a:solidFill>
                  <a:srgbClr val="800080"/>
                </a:solidFill>
              </a:rPr>
              <a:t>=0, </a:t>
            </a:r>
            <a:r>
              <a:rPr lang="en-US" sz="2000" i="1">
                <a:solidFill>
                  <a:srgbClr val="800080"/>
                </a:solidFill>
                <a:sym typeface="Symbol" pitchFamily="18" charset="2"/>
              </a:rPr>
              <a:t></a:t>
            </a:r>
            <a:r>
              <a:rPr lang="en-GB" sz="2000" i="1" baseline="-25000">
                <a:solidFill>
                  <a:srgbClr val="800080"/>
                </a:solidFill>
              </a:rPr>
              <a:t>bond </a:t>
            </a:r>
            <a:r>
              <a:rPr lang="ru-RU" sz="2000">
                <a:solidFill>
                  <a:srgbClr val="800080"/>
                </a:solidFill>
              </a:rPr>
              <a:t>=0.2</a:t>
            </a:r>
            <a:r>
              <a:rPr lang="en-US" sz="2000">
                <a:solidFill>
                  <a:srgbClr val="800080"/>
                </a:solidFill>
              </a:rPr>
              <a:t>, </a:t>
            </a:r>
            <a:r>
              <a:rPr lang="ru-RU" sz="2000">
                <a:solidFill>
                  <a:srgbClr val="800080"/>
                </a:solidFill>
              </a:rPr>
              <a:t>Г=0.001 </a:t>
            </a:r>
          </a:p>
          <a:p>
            <a:pPr eaLnBrk="1" hangingPunct="1"/>
            <a:endParaRPr lang="ru-RU"/>
          </a:p>
        </p:txBody>
      </p:sp>
      <p:sp>
        <p:nvSpPr>
          <p:cNvPr id="9234" name="TextBox 17"/>
          <p:cNvSpPr txBox="1">
            <a:spLocks noChangeArrowheads="1"/>
          </p:cNvSpPr>
          <p:nvPr/>
        </p:nvSpPr>
        <p:spPr bwMode="auto">
          <a:xfrm>
            <a:off x="923925" y="3160713"/>
            <a:ext cx="38147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q</a:t>
            </a:r>
            <a:r>
              <a:rPr lang="en-GB" sz="1600" i="1" baseline="-25000" dirty="0">
                <a:solidFill>
                  <a:srgbClr val="CC3399"/>
                </a:solidFill>
              </a:rPr>
              <a:t>n</a:t>
            </a:r>
            <a:r>
              <a:rPr lang="en-US" sz="1600" dirty="0">
                <a:solidFill>
                  <a:srgbClr val="CC3399"/>
                </a:solidFill>
              </a:rPr>
              <a:t>(0)</a:t>
            </a:r>
            <a:r>
              <a:rPr lang="ru-RU" sz="1600" dirty="0">
                <a:solidFill>
                  <a:srgbClr val="CC3399"/>
                </a:solidFill>
              </a:rPr>
              <a:t> </a:t>
            </a:r>
            <a:r>
              <a:rPr lang="ru-RU" sz="1600" dirty="0" smtClean="0">
                <a:solidFill>
                  <a:srgbClr val="FF66CC"/>
                </a:solidFill>
              </a:rPr>
              <a:t>–</a:t>
            </a:r>
            <a:r>
              <a:rPr lang="ru-RU" sz="1600" dirty="0" smtClean="0">
                <a:solidFill>
                  <a:srgbClr val="CC3399"/>
                </a:solidFill>
              </a:rPr>
              <a:t> </a:t>
            </a:r>
            <a:r>
              <a:rPr lang="ru-RU" sz="1600" dirty="0">
                <a:solidFill>
                  <a:srgbClr val="CC3399"/>
                </a:solidFill>
              </a:rPr>
              <a:t>вида</a:t>
            </a:r>
            <a:r>
              <a:rPr lang="en-US" sz="1600" dirty="0">
                <a:solidFill>
                  <a:srgbClr val="CC3399"/>
                </a:solidFill>
              </a:rPr>
              <a:t> (3)</a:t>
            </a:r>
            <a:r>
              <a:rPr lang="ru-RU" sz="1600" dirty="0">
                <a:solidFill>
                  <a:srgbClr val="CC3399"/>
                </a:solidFill>
              </a:rPr>
              <a:t> с разными знаками </a:t>
            </a:r>
          </a:p>
          <a:p>
            <a:pPr eaLnBrk="1" hangingPunct="1"/>
            <a:r>
              <a:rPr lang="ru-RU" sz="1600" dirty="0">
                <a:solidFill>
                  <a:srgbClr val="CC3399"/>
                </a:solidFill>
              </a:rPr>
              <a:t>для смещений сайтов формируемых </a:t>
            </a:r>
          </a:p>
          <a:p>
            <a:pPr eaLnBrk="1" hangingPunct="1"/>
            <a:r>
              <a:rPr lang="ru-RU" sz="1600" dirty="0">
                <a:solidFill>
                  <a:srgbClr val="CC3399"/>
                </a:solidFill>
              </a:rPr>
              <a:t>устоявшимся поляроном в цепочке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3" name="Down Arrow 2"/>
          <p:cNvSpPr/>
          <p:nvPr/>
        </p:nvSpPr>
        <p:spPr>
          <a:xfrm>
            <a:off x="803275" y="3284538"/>
            <a:ext cx="168275" cy="595312"/>
          </a:xfrm>
          <a:prstGeom prst="downArrow">
            <a:avLst/>
          </a:prstGeom>
          <a:solidFill>
            <a:srgbClr val="FF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" name="Down Arrow 21"/>
          <p:cNvSpPr/>
          <p:nvPr/>
        </p:nvSpPr>
        <p:spPr>
          <a:xfrm>
            <a:off x="4122738" y="3448050"/>
            <a:ext cx="169862" cy="593725"/>
          </a:xfrm>
          <a:prstGeom prst="downArrow">
            <a:avLst/>
          </a:prstGeom>
          <a:solidFill>
            <a:srgbClr val="FF6699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42" name="Rectangle 4"/>
          <p:cNvSpPr txBox="1">
            <a:spLocks noChangeArrowheads="1"/>
          </p:cNvSpPr>
          <p:nvPr/>
        </p:nvSpPr>
        <p:spPr bwMode="auto">
          <a:xfrm>
            <a:off x="539750" y="115888"/>
            <a:ext cx="799147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ru-RU" sz="2800">
                <a:solidFill>
                  <a:schemeClr val="tx2"/>
                </a:solidFill>
              </a:rPr>
              <a:t>Примеры </a:t>
            </a:r>
            <a:r>
              <a:rPr lang="ru-RU" sz="2800"/>
              <a:t>локализованных </a:t>
            </a:r>
            <a:r>
              <a:rPr lang="ru-RU" sz="2800">
                <a:solidFill>
                  <a:schemeClr val="tx2"/>
                </a:solidFill>
              </a:rPr>
              <a:t>возбуждений при отсутствии полярона в цепочке</a:t>
            </a:r>
            <a:r>
              <a:rPr lang="en-US" sz="2800">
                <a:solidFill>
                  <a:schemeClr val="tx2"/>
                </a:solidFill>
              </a:rPr>
              <a:t>.</a:t>
            </a:r>
            <a:r>
              <a:rPr lang="ru-RU" sz="2800">
                <a:solidFill>
                  <a:schemeClr val="tx2"/>
                </a:solidFill>
              </a:rPr>
              <a:t> </a:t>
            </a:r>
            <a:r>
              <a:rPr lang="en-US" sz="2800">
                <a:solidFill>
                  <a:schemeClr val="tx2"/>
                </a:solidFill>
              </a:rPr>
              <a:t/>
            </a:r>
            <a:br>
              <a:rPr lang="en-US" sz="2800">
                <a:solidFill>
                  <a:schemeClr val="tx2"/>
                </a:solidFill>
              </a:rPr>
            </a:br>
            <a:r>
              <a:rPr lang="ru-RU" sz="2800" b="1">
                <a:solidFill>
                  <a:schemeClr val="tx2"/>
                </a:solidFill>
              </a:rPr>
              <a:t/>
            </a:r>
            <a:br>
              <a:rPr lang="ru-RU" sz="2800" b="1">
                <a:solidFill>
                  <a:schemeClr val="tx2"/>
                </a:solidFill>
              </a:rPr>
            </a:br>
            <a:r>
              <a:rPr lang="ru-RU" sz="4000">
                <a:solidFill>
                  <a:schemeClr val="tx2"/>
                </a:solidFill>
              </a:rPr>
              <a:t> </a:t>
            </a:r>
            <a:endParaRPr lang="ru-RU" sz="2000">
              <a:solidFill>
                <a:schemeClr val="tx2"/>
              </a:solidFill>
            </a:endParaRPr>
          </a:p>
        </p:txBody>
      </p:sp>
      <p:pic>
        <p:nvPicPr>
          <p:cNvPr id="10243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2060575"/>
            <a:ext cx="1971675" cy="2339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4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8300" y="4392613"/>
            <a:ext cx="1971675" cy="23129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5" name="TextBox 3"/>
          <p:cNvSpPr txBox="1">
            <a:spLocks noChangeArrowheads="1"/>
          </p:cNvSpPr>
          <p:nvPr/>
        </p:nvSpPr>
        <p:spPr bwMode="auto">
          <a:xfrm>
            <a:off x="1187450" y="1763713"/>
            <a:ext cx="13684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q</a:t>
            </a:r>
            <a:r>
              <a:rPr lang="en-GB" sz="1600" baseline="-25000" dirty="0">
                <a:solidFill>
                  <a:srgbClr val="CC3399"/>
                </a:solidFill>
              </a:rPr>
              <a:t>52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10246" name="TextBox 4"/>
          <p:cNvSpPr txBox="1">
            <a:spLocks noChangeArrowheads="1"/>
          </p:cNvSpPr>
          <p:nvPr/>
        </p:nvSpPr>
        <p:spPr bwMode="auto">
          <a:xfrm>
            <a:off x="368300" y="1125538"/>
            <a:ext cx="8380413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2000">
                <a:solidFill>
                  <a:srgbClr val="800080"/>
                </a:solidFill>
              </a:rPr>
              <a:t>Длина цепочки </a:t>
            </a:r>
            <a:r>
              <a:rPr lang="en-US" sz="2000" i="1">
                <a:solidFill>
                  <a:srgbClr val="800080"/>
                </a:solidFill>
              </a:rPr>
              <a:t>N</a:t>
            </a:r>
            <a:r>
              <a:rPr lang="en-US" sz="2000">
                <a:solidFill>
                  <a:srgbClr val="800080"/>
                </a:solidFill>
              </a:rPr>
              <a:t>=101 </a:t>
            </a:r>
            <a:r>
              <a:rPr lang="ru-RU" sz="2000">
                <a:solidFill>
                  <a:srgbClr val="800080"/>
                </a:solidFill>
              </a:rPr>
              <a:t>сайт</a:t>
            </a:r>
            <a:r>
              <a:rPr lang="en-US" sz="2000">
                <a:solidFill>
                  <a:srgbClr val="800080"/>
                </a:solidFill>
              </a:rPr>
              <a:t> [1,101]</a:t>
            </a:r>
            <a:r>
              <a:rPr lang="ru-RU" sz="2000">
                <a:solidFill>
                  <a:srgbClr val="800080"/>
                </a:solidFill>
              </a:rPr>
              <a:t>, центр цепочки – сайт с номером </a:t>
            </a:r>
            <a:r>
              <a:rPr lang="en-US" sz="2000" i="1">
                <a:solidFill>
                  <a:srgbClr val="800080"/>
                </a:solidFill>
              </a:rPr>
              <a:t>n</a:t>
            </a:r>
            <a:r>
              <a:rPr lang="en-US" sz="2000">
                <a:solidFill>
                  <a:srgbClr val="800080"/>
                </a:solidFill>
              </a:rPr>
              <a:t>=51</a:t>
            </a:r>
            <a:endParaRPr lang="ru-RU" sz="2000">
              <a:solidFill>
                <a:srgbClr val="800080"/>
              </a:solidFill>
            </a:endParaRPr>
          </a:p>
        </p:txBody>
      </p:sp>
      <p:pic>
        <p:nvPicPr>
          <p:cNvPr id="10247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03500" y="2060575"/>
            <a:ext cx="1957388" cy="22987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48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11425" y="4456113"/>
            <a:ext cx="1916113" cy="22494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49" name="TextBox 8"/>
          <p:cNvSpPr txBox="1">
            <a:spLocks noChangeArrowheads="1"/>
          </p:cNvSpPr>
          <p:nvPr/>
        </p:nvSpPr>
        <p:spPr bwMode="auto">
          <a:xfrm>
            <a:off x="3276600" y="1763713"/>
            <a:ext cx="13668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q</a:t>
            </a:r>
            <a:r>
              <a:rPr lang="en-GB" sz="1600" baseline="-25000" dirty="0">
                <a:solidFill>
                  <a:srgbClr val="CC3399"/>
                </a:solidFill>
              </a:rPr>
              <a:t>52</a:t>
            </a:r>
            <a:r>
              <a:rPr lang="en-US" sz="1600" dirty="0">
                <a:solidFill>
                  <a:srgbClr val="CC3399"/>
                </a:solidFill>
              </a:rPr>
              <a:t>(0</a:t>
            </a:r>
            <a:r>
              <a:rPr lang="en-US" sz="1600" dirty="0" smtClean="0">
                <a:solidFill>
                  <a:srgbClr val="CC3399"/>
                </a:solidFill>
              </a:rPr>
              <a:t>)= </a:t>
            </a:r>
            <a:r>
              <a:rPr lang="ru-RU" sz="1600" dirty="0" smtClean="0">
                <a:solidFill>
                  <a:srgbClr val="CC00CC"/>
                </a:solidFill>
              </a:rPr>
              <a:t>–</a:t>
            </a:r>
            <a:r>
              <a:rPr lang="en-US" sz="1600" dirty="0" smtClean="0">
                <a:solidFill>
                  <a:srgbClr val="990099"/>
                </a:solidFill>
              </a:rPr>
              <a:t> </a:t>
            </a:r>
            <a:r>
              <a:rPr lang="en-US" sz="1600" dirty="0" smtClean="0">
                <a:solidFill>
                  <a:srgbClr val="CC3399"/>
                </a:solidFill>
              </a:rPr>
              <a:t>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pic>
        <p:nvPicPr>
          <p:cNvPr id="10250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864100" y="2060575"/>
            <a:ext cx="1868488" cy="2228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1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0738" y="4484688"/>
            <a:ext cx="1885950" cy="22336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2" name="TextBox 11"/>
          <p:cNvSpPr txBox="1">
            <a:spLocks noChangeArrowheads="1"/>
          </p:cNvSpPr>
          <p:nvPr/>
        </p:nvSpPr>
        <p:spPr bwMode="auto">
          <a:xfrm>
            <a:off x="5207000" y="1763713"/>
            <a:ext cx="1525588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q</a:t>
            </a:r>
            <a:r>
              <a:rPr lang="en-GB" sz="1600" baseline="-25000" dirty="0">
                <a:solidFill>
                  <a:srgbClr val="CC3399"/>
                </a:solidFill>
              </a:rPr>
              <a:t>52,53,54</a:t>
            </a:r>
            <a:r>
              <a:rPr lang="en-US" sz="1600" dirty="0">
                <a:solidFill>
                  <a:srgbClr val="CC3399"/>
                </a:solidFill>
              </a:rPr>
              <a:t>(0)=0</a:t>
            </a:r>
            <a:r>
              <a:rPr lang="en-US" sz="1800" dirty="0">
                <a:solidFill>
                  <a:srgbClr val="CC3399"/>
                </a:solidFill>
              </a:rPr>
              <a:t>.3</a:t>
            </a:r>
            <a:endParaRPr lang="ru-RU" sz="1800" i="1" dirty="0">
              <a:solidFill>
                <a:srgbClr val="CC3399"/>
              </a:solidFill>
            </a:endParaRPr>
          </a:p>
        </p:txBody>
      </p:sp>
      <p:pic>
        <p:nvPicPr>
          <p:cNvPr id="10253" name="Picture 10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96113" y="2090738"/>
            <a:ext cx="1824037" cy="21685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0254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86575" y="4400550"/>
            <a:ext cx="1957388" cy="2305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0255" name="TextBox 14"/>
          <p:cNvSpPr txBox="1">
            <a:spLocks noChangeArrowheads="1"/>
          </p:cNvSpPr>
          <p:nvPr/>
        </p:nvSpPr>
        <p:spPr bwMode="auto">
          <a:xfrm>
            <a:off x="7286625" y="1763713"/>
            <a:ext cx="16430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q</a:t>
            </a:r>
            <a:r>
              <a:rPr lang="en-GB" sz="1600" baseline="-25000" dirty="0">
                <a:solidFill>
                  <a:srgbClr val="CC3399"/>
                </a:solidFill>
              </a:rPr>
              <a:t>52,53,54</a:t>
            </a:r>
            <a:r>
              <a:rPr lang="en-US" sz="1600" dirty="0">
                <a:solidFill>
                  <a:srgbClr val="CC3399"/>
                </a:solidFill>
              </a:rPr>
              <a:t>(0</a:t>
            </a:r>
            <a:r>
              <a:rPr lang="en-US" sz="1600" dirty="0" smtClean="0">
                <a:solidFill>
                  <a:srgbClr val="CC3399"/>
                </a:solidFill>
              </a:rPr>
              <a:t>)= </a:t>
            </a:r>
            <a:r>
              <a:rPr lang="ru-RU" sz="1600" dirty="0" smtClean="0">
                <a:solidFill>
                  <a:srgbClr val="CC00CC"/>
                </a:solidFill>
              </a:rPr>
              <a:t>–</a:t>
            </a:r>
            <a:r>
              <a:rPr lang="en-US" sz="1600" dirty="0" smtClean="0">
                <a:solidFill>
                  <a:srgbClr val="CC00CC"/>
                </a:solidFill>
              </a:rPr>
              <a:t> </a:t>
            </a:r>
            <a:r>
              <a:rPr lang="en-US" sz="1600" dirty="0" smtClean="0">
                <a:solidFill>
                  <a:srgbClr val="CC3399"/>
                </a:solidFill>
              </a:rPr>
              <a:t>0.3</a:t>
            </a:r>
            <a:endParaRPr lang="ru-RU" sz="1600" i="1" dirty="0">
              <a:solidFill>
                <a:srgbClr val="CC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266" name="Rectangle 4"/>
          <p:cNvSpPr txBox="1">
            <a:spLocks noChangeArrowheads="1"/>
          </p:cNvSpPr>
          <p:nvPr/>
        </p:nvSpPr>
        <p:spPr bwMode="auto">
          <a:xfrm>
            <a:off x="539750" y="115888"/>
            <a:ext cx="799147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ru-RU" sz="2800">
                <a:solidFill>
                  <a:schemeClr val="tx2"/>
                </a:solidFill>
              </a:rPr>
              <a:t>Примеры </a:t>
            </a:r>
            <a:r>
              <a:rPr lang="ru-RU" sz="2800"/>
              <a:t>локализованных </a:t>
            </a:r>
            <a:r>
              <a:rPr lang="ru-RU" sz="2800">
                <a:solidFill>
                  <a:schemeClr val="tx2"/>
                </a:solidFill>
              </a:rPr>
              <a:t>возбуждений при отсутствии полярона в цепочке</a:t>
            </a:r>
            <a:r>
              <a:rPr lang="en-US" sz="2800">
                <a:solidFill>
                  <a:schemeClr val="tx2"/>
                </a:solidFill>
              </a:rPr>
              <a:t>.</a:t>
            </a:r>
            <a:r>
              <a:rPr lang="ru-RU" sz="2800">
                <a:solidFill>
                  <a:schemeClr val="tx2"/>
                </a:solidFill>
              </a:rPr>
              <a:t> </a:t>
            </a:r>
            <a:r>
              <a:rPr lang="en-US" sz="2800">
                <a:solidFill>
                  <a:schemeClr val="tx2"/>
                </a:solidFill>
              </a:rPr>
              <a:t/>
            </a:r>
            <a:br>
              <a:rPr lang="en-US" sz="2800">
                <a:solidFill>
                  <a:schemeClr val="tx2"/>
                </a:solidFill>
              </a:rPr>
            </a:br>
            <a:r>
              <a:rPr lang="ru-RU" sz="2800" b="1">
                <a:solidFill>
                  <a:schemeClr val="tx2"/>
                </a:solidFill>
              </a:rPr>
              <a:t/>
            </a:r>
            <a:br>
              <a:rPr lang="ru-RU" sz="2800" b="1">
                <a:solidFill>
                  <a:schemeClr val="tx2"/>
                </a:solidFill>
              </a:rPr>
            </a:br>
            <a:r>
              <a:rPr lang="ru-RU" sz="4000">
                <a:solidFill>
                  <a:schemeClr val="tx2"/>
                </a:solidFill>
              </a:rPr>
              <a:t> </a:t>
            </a:r>
            <a:endParaRPr lang="ru-RU" sz="2000">
              <a:solidFill>
                <a:schemeClr val="tx2"/>
              </a:solidFill>
            </a:endParaRPr>
          </a:p>
        </p:txBody>
      </p:sp>
      <p:sp>
        <p:nvSpPr>
          <p:cNvPr id="11267" name="TextBox 14"/>
          <p:cNvSpPr txBox="1">
            <a:spLocks noChangeArrowheads="1"/>
          </p:cNvSpPr>
          <p:nvPr/>
        </p:nvSpPr>
        <p:spPr bwMode="auto">
          <a:xfrm>
            <a:off x="6948488" y="1212850"/>
            <a:ext cx="20161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52,53,54</a:t>
            </a:r>
            <a:r>
              <a:rPr lang="en-US" sz="1600" dirty="0">
                <a:solidFill>
                  <a:srgbClr val="CC3399"/>
                </a:solidFill>
              </a:rPr>
              <a:t>(0</a:t>
            </a:r>
            <a:r>
              <a:rPr lang="en-US" sz="1600" dirty="0" smtClean="0">
                <a:solidFill>
                  <a:srgbClr val="CC3399"/>
                </a:solidFill>
              </a:rPr>
              <a:t>)= </a:t>
            </a:r>
            <a:r>
              <a:rPr lang="ru-RU" sz="1600" dirty="0" smtClean="0">
                <a:solidFill>
                  <a:srgbClr val="CC00CC"/>
                </a:solidFill>
              </a:rPr>
              <a:t>–</a:t>
            </a:r>
            <a:r>
              <a:rPr lang="en-US" sz="1600" dirty="0" smtClean="0">
                <a:solidFill>
                  <a:srgbClr val="990099"/>
                </a:solidFill>
              </a:rPr>
              <a:t> </a:t>
            </a:r>
            <a:r>
              <a:rPr lang="en-US" sz="1600" dirty="0" smtClean="0">
                <a:solidFill>
                  <a:srgbClr val="CC3399"/>
                </a:solidFill>
              </a:rPr>
              <a:t>0.3</a:t>
            </a:r>
            <a:r>
              <a:rPr lang="ru-RU" sz="1600" dirty="0" smtClean="0">
                <a:solidFill>
                  <a:srgbClr val="CC3399"/>
                </a:solidFill>
              </a:rPr>
              <a:t> </a:t>
            </a:r>
            <a:endParaRPr lang="ru-RU" sz="1600" i="1" dirty="0">
              <a:solidFill>
                <a:srgbClr val="CC3399"/>
              </a:solidFill>
            </a:endParaRPr>
          </a:p>
        </p:txBody>
      </p:sp>
      <p:pic>
        <p:nvPicPr>
          <p:cNvPr id="1126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268538" y="4149725"/>
            <a:ext cx="1971675" cy="23288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69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606550"/>
            <a:ext cx="1890712" cy="223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0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178300"/>
            <a:ext cx="1901825" cy="2239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1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4800" y="1606550"/>
            <a:ext cx="2009775" cy="2362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2" name="Picture 6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22800" y="4167188"/>
            <a:ext cx="1893888" cy="2262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3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27550" y="1589906"/>
            <a:ext cx="1989138" cy="2343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4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582738"/>
            <a:ext cx="1892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1275" name="Picture 10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675" y="4087813"/>
            <a:ext cx="2016125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1276" name="TextBox 14"/>
          <p:cNvSpPr txBox="1">
            <a:spLocks noChangeArrowheads="1"/>
          </p:cNvSpPr>
          <p:nvPr/>
        </p:nvSpPr>
        <p:spPr bwMode="auto">
          <a:xfrm>
            <a:off x="4889500" y="1218238"/>
            <a:ext cx="178117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52,53,54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11277" name="TextBox 14"/>
          <p:cNvSpPr txBox="1">
            <a:spLocks noChangeArrowheads="1"/>
          </p:cNvSpPr>
          <p:nvPr/>
        </p:nvSpPr>
        <p:spPr bwMode="auto">
          <a:xfrm>
            <a:off x="3203575" y="1258888"/>
            <a:ext cx="16430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52</a:t>
            </a:r>
            <a:r>
              <a:rPr lang="en-US" sz="1600" dirty="0">
                <a:solidFill>
                  <a:srgbClr val="CC3399"/>
                </a:solidFill>
              </a:rPr>
              <a:t>(0</a:t>
            </a:r>
            <a:r>
              <a:rPr lang="en-US" sz="1600" dirty="0" smtClean="0">
                <a:solidFill>
                  <a:srgbClr val="CC3399"/>
                </a:solidFill>
              </a:rPr>
              <a:t>)= </a:t>
            </a:r>
            <a:r>
              <a:rPr lang="ru-RU" sz="1600" dirty="0" smtClean="0">
                <a:solidFill>
                  <a:srgbClr val="CC00CC"/>
                </a:solidFill>
              </a:rPr>
              <a:t>–</a:t>
            </a:r>
            <a:r>
              <a:rPr lang="en-US" sz="1600" dirty="0" smtClean="0">
                <a:solidFill>
                  <a:srgbClr val="990099"/>
                </a:solidFill>
              </a:rPr>
              <a:t> </a:t>
            </a:r>
            <a:r>
              <a:rPr lang="en-US" sz="1600" dirty="0" smtClean="0">
                <a:solidFill>
                  <a:srgbClr val="CC3399"/>
                </a:solidFill>
              </a:rPr>
              <a:t>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11278" name="TextBox 14"/>
          <p:cNvSpPr txBox="1">
            <a:spLocks noChangeArrowheads="1"/>
          </p:cNvSpPr>
          <p:nvPr/>
        </p:nvSpPr>
        <p:spPr bwMode="auto">
          <a:xfrm>
            <a:off x="1128713" y="1258888"/>
            <a:ext cx="16430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52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Rectangle 4"/>
          <p:cNvSpPr txBox="1">
            <a:spLocks noChangeArrowheads="1"/>
          </p:cNvSpPr>
          <p:nvPr/>
        </p:nvSpPr>
        <p:spPr bwMode="auto">
          <a:xfrm>
            <a:off x="539750" y="115888"/>
            <a:ext cx="7991475" cy="1009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/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algn="ctr" eaLnBrk="1" hangingPunct="1"/>
            <a:r>
              <a:rPr lang="ru-RU" sz="2800" dirty="0">
                <a:solidFill>
                  <a:schemeClr val="tx2"/>
                </a:solidFill>
              </a:rPr>
              <a:t>Примеры </a:t>
            </a:r>
            <a:r>
              <a:rPr lang="ru-RU" sz="2800" dirty="0"/>
              <a:t>локализованных </a:t>
            </a:r>
            <a:r>
              <a:rPr lang="ru-RU" sz="2800" dirty="0">
                <a:solidFill>
                  <a:schemeClr val="tx2"/>
                </a:solidFill>
              </a:rPr>
              <a:t>возбуждений при отсутствии полярона в цепочке</a:t>
            </a:r>
            <a:r>
              <a:rPr lang="en-US" sz="2800" dirty="0">
                <a:solidFill>
                  <a:schemeClr val="tx2"/>
                </a:solidFill>
              </a:rPr>
              <a:t>.</a:t>
            </a:r>
            <a:r>
              <a:rPr lang="ru-RU" sz="2800" dirty="0">
                <a:solidFill>
                  <a:schemeClr val="tx2"/>
                </a:solidFill>
              </a:rPr>
              <a:t> </a:t>
            </a:r>
            <a:r>
              <a:rPr lang="en-US" sz="2800" dirty="0">
                <a:solidFill>
                  <a:schemeClr val="tx2"/>
                </a:solidFill>
              </a:rPr>
              <a:t/>
            </a:r>
            <a:br>
              <a:rPr lang="en-US" sz="2800" dirty="0">
                <a:solidFill>
                  <a:schemeClr val="tx2"/>
                </a:solidFill>
              </a:rPr>
            </a:br>
            <a:r>
              <a:rPr lang="ru-RU" sz="2800" b="1" dirty="0">
                <a:solidFill>
                  <a:schemeClr val="tx2"/>
                </a:solidFill>
              </a:rPr>
              <a:t/>
            </a:r>
            <a:br>
              <a:rPr lang="ru-RU" sz="2800" b="1" dirty="0">
                <a:solidFill>
                  <a:schemeClr val="tx2"/>
                </a:solidFill>
              </a:rPr>
            </a:br>
            <a:r>
              <a:rPr lang="ru-RU" sz="4000" dirty="0">
                <a:solidFill>
                  <a:schemeClr val="tx2"/>
                </a:solidFill>
              </a:rPr>
              <a:t> </a:t>
            </a:r>
            <a:endParaRPr lang="ru-RU" sz="2000" dirty="0">
              <a:solidFill>
                <a:schemeClr val="tx2"/>
              </a:solidFill>
            </a:endParaRPr>
          </a:p>
        </p:txBody>
      </p:sp>
      <p:pic>
        <p:nvPicPr>
          <p:cNvPr id="12291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8800" y="1557338"/>
            <a:ext cx="2141538" cy="2517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2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350" y="4221163"/>
            <a:ext cx="2016125" cy="2397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3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520825"/>
            <a:ext cx="2160587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4" name="Picture 5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148138"/>
            <a:ext cx="2076450" cy="24511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5" name="TextBox 14"/>
          <p:cNvSpPr txBox="1">
            <a:spLocks noChangeArrowheads="1"/>
          </p:cNvSpPr>
          <p:nvPr/>
        </p:nvSpPr>
        <p:spPr bwMode="auto">
          <a:xfrm>
            <a:off x="7054850" y="1146230"/>
            <a:ext cx="18383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52,53,54</a:t>
            </a:r>
            <a:r>
              <a:rPr lang="en-US" sz="1600" dirty="0">
                <a:solidFill>
                  <a:srgbClr val="CC3399"/>
                </a:solidFill>
              </a:rPr>
              <a:t>(0</a:t>
            </a:r>
            <a:r>
              <a:rPr lang="en-US" sz="1600" dirty="0" smtClean="0">
                <a:solidFill>
                  <a:srgbClr val="CC3399"/>
                </a:solidFill>
              </a:rPr>
              <a:t>)= </a:t>
            </a:r>
            <a:r>
              <a:rPr lang="ru-RU" sz="1600" dirty="0" smtClean="0">
                <a:solidFill>
                  <a:srgbClr val="CC00CC"/>
                </a:solidFill>
              </a:rPr>
              <a:t>–</a:t>
            </a:r>
            <a:r>
              <a:rPr lang="en-US" sz="1600" dirty="0" smtClean="0">
                <a:solidFill>
                  <a:srgbClr val="990099"/>
                </a:solidFill>
              </a:rPr>
              <a:t> </a:t>
            </a:r>
            <a:r>
              <a:rPr lang="en-US" sz="1600" dirty="0" smtClean="0">
                <a:solidFill>
                  <a:srgbClr val="CC3399"/>
                </a:solidFill>
              </a:rPr>
              <a:t>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12296" name="TextBox 14"/>
          <p:cNvSpPr txBox="1">
            <a:spLocks noChangeArrowheads="1"/>
          </p:cNvSpPr>
          <p:nvPr/>
        </p:nvSpPr>
        <p:spPr bwMode="auto">
          <a:xfrm>
            <a:off x="196850" y="1139825"/>
            <a:ext cx="26511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52,54</a:t>
            </a:r>
            <a:r>
              <a:rPr lang="en-US" sz="1600" dirty="0">
                <a:solidFill>
                  <a:srgbClr val="CC3399"/>
                </a:solidFill>
              </a:rPr>
              <a:t>(0</a:t>
            </a:r>
            <a:r>
              <a:rPr lang="en-US" sz="1600" dirty="0" smtClean="0">
                <a:solidFill>
                  <a:srgbClr val="CC3399"/>
                </a:solidFill>
              </a:rPr>
              <a:t>)= </a:t>
            </a:r>
            <a:r>
              <a:rPr lang="ru-RU" sz="1600" dirty="0" smtClean="0">
                <a:solidFill>
                  <a:srgbClr val="CC00CC"/>
                </a:solidFill>
              </a:rPr>
              <a:t>–</a:t>
            </a:r>
            <a:r>
              <a:rPr lang="en-US" sz="1600" dirty="0" smtClean="0">
                <a:solidFill>
                  <a:srgbClr val="CC00CC"/>
                </a:solidFill>
              </a:rPr>
              <a:t> </a:t>
            </a:r>
            <a:r>
              <a:rPr lang="en-US" sz="1600" dirty="0" smtClean="0">
                <a:solidFill>
                  <a:srgbClr val="CC3399"/>
                </a:solidFill>
              </a:rPr>
              <a:t>0.3</a:t>
            </a:r>
            <a:r>
              <a:rPr lang="en-US" sz="1600" dirty="0">
                <a:solidFill>
                  <a:srgbClr val="CC3399"/>
                </a:solidFill>
              </a:rPr>
              <a:t>, </a:t>
            </a:r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53</a:t>
            </a:r>
            <a:r>
              <a:rPr lang="en-US" sz="1600" dirty="0">
                <a:solidFill>
                  <a:srgbClr val="CC3399"/>
                </a:solidFill>
              </a:rPr>
              <a:t>(0)=+0.3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pic>
        <p:nvPicPr>
          <p:cNvPr id="12297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32588" y="1582738"/>
            <a:ext cx="1892300" cy="2238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2298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0675" y="4087813"/>
            <a:ext cx="2016125" cy="23907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2299" name="TextBox 14"/>
          <p:cNvSpPr txBox="1">
            <a:spLocks noChangeArrowheads="1"/>
          </p:cNvSpPr>
          <p:nvPr/>
        </p:nvSpPr>
        <p:spPr bwMode="auto">
          <a:xfrm>
            <a:off x="3059113" y="1154113"/>
            <a:ext cx="26511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52,54</a:t>
            </a:r>
            <a:r>
              <a:rPr lang="en-US" sz="1600" dirty="0">
                <a:solidFill>
                  <a:srgbClr val="CC3399"/>
                </a:solidFill>
              </a:rPr>
              <a:t>(0)=+0.3, </a:t>
            </a:r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53</a:t>
            </a:r>
            <a:r>
              <a:rPr lang="en-US" sz="1600" dirty="0">
                <a:solidFill>
                  <a:srgbClr val="CC3399"/>
                </a:solidFill>
              </a:rPr>
              <a:t>(0</a:t>
            </a:r>
            <a:r>
              <a:rPr lang="en-US" sz="1600" dirty="0" smtClean="0">
                <a:solidFill>
                  <a:srgbClr val="CC3399"/>
                </a:solidFill>
              </a:rPr>
              <a:t>)= </a:t>
            </a:r>
            <a:r>
              <a:rPr lang="ru-RU" sz="1600" dirty="0" smtClean="0">
                <a:solidFill>
                  <a:srgbClr val="CC00CC"/>
                </a:solidFill>
              </a:rPr>
              <a:t>–</a:t>
            </a:r>
            <a:r>
              <a:rPr lang="en-US" sz="1600" dirty="0" smtClean="0">
                <a:solidFill>
                  <a:srgbClr val="990099"/>
                </a:solidFill>
              </a:rPr>
              <a:t> </a:t>
            </a:r>
            <a:r>
              <a:rPr lang="en-US" sz="1600" dirty="0" smtClean="0">
                <a:solidFill>
                  <a:srgbClr val="CC3399"/>
                </a:solidFill>
              </a:rPr>
              <a:t>0.3</a:t>
            </a:r>
            <a:endParaRPr lang="ru-RU" sz="1600" i="1" dirty="0">
              <a:solidFill>
                <a:srgbClr val="CC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Rectangle 1"/>
          <p:cNvSpPr>
            <a:spLocks noChangeArrowheads="1"/>
          </p:cNvSpPr>
          <p:nvPr/>
        </p:nvSpPr>
        <p:spPr bwMode="auto">
          <a:xfrm>
            <a:off x="511175" y="115888"/>
            <a:ext cx="8208963" cy="1385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pPr algn="ctr"/>
            <a:r>
              <a:rPr lang="ru-RU" sz="2800"/>
              <a:t>Движение полярона в однородной </a:t>
            </a:r>
            <a:r>
              <a:rPr lang="en-US" sz="2800" i="1"/>
              <a:t>G</a:t>
            </a:r>
            <a:r>
              <a:rPr lang="ru-RU" sz="2800" b="1" i="1"/>
              <a:t>/</a:t>
            </a:r>
            <a:r>
              <a:rPr lang="en-US" sz="2800" i="1"/>
              <a:t>C </a:t>
            </a:r>
            <a:r>
              <a:rPr lang="ru-RU" sz="2800"/>
              <a:t>цепочке</a:t>
            </a:r>
            <a:r>
              <a:rPr lang="ru-RU" sz="2800" i="1"/>
              <a:t> ДНК</a:t>
            </a:r>
            <a:r>
              <a:rPr lang="ru-RU" sz="2800"/>
              <a:t> </a:t>
            </a:r>
            <a:r>
              <a:rPr lang="en-US" sz="2800"/>
              <a:t/>
            </a:r>
            <a:br>
              <a:rPr lang="en-US" sz="2800"/>
            </a:br>
            <a:r>
              <a:rPr lang="ru-RU" sz="2800"/>
              <a:t>при наличии в цепочке локализованных возбуждений, в том числе бризеров или бабблов</a:t>
            </a:r>
            <a:r>
              <a:rPr lang="ru-RU"/>
              <a:t>. </a:t>
            </a:r>
          </a:p>
        </p:txBody>
      </p:sp>
      <p:graphicFrame>
        <p:nvGraphicFramePr>
          <p:cNvPr id="13315" name="Object 2"/>
          <p:cNvGraphicFramePr>
            <a:graphicFrameLocks noChangeAspect="1"/>
          </p:cNvGraphicFramePr>
          <p:nvPr/>
        </p:nvGraphicFramePr>
        <p:xfrm>
          <a:off x="381000" y="1733550"/>
          <a:ext cx="8213725" cy="241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4" name="Document" r:id="rId3" imgW="8522095" imgH="2498020" progId="Word.Document.12">
                  <p:embed/>
                </p:oleObj>
              </mc:Choice>
              <mc:Fallback>
                <p:oleObj name="Document" r:id="rId3" imgW="8522095" imgH="2498020" progId="Word.Document.12">
                  <p:embed/>
                  <p:pic>
                    <p:nvPicPr>
                      <p:cNvPr id="0" name="Object 2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81000" y="1733550"/>
                        <a:ext cx="8213725" cy="2416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3316" name="Picture 3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95263" y="3500438"/>
            <a:ext cx="3522662" cy="2592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3317" name="TextBox 8"/>
          <p:cNvSpPr txBox="1">
            <a:spLocks noChangeArrowheads="1"/>
          </p:cNvSpPr>
          <p:nvPr/>
        </p:nvSpPr>
        <p:spPr bwMode="auto">
          <a:xfrm>
            <a:off x="3883025" y="4197350"/>
            <a:ext cx="5078413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 i="1">
                <a:sym typeface="Symbol" pitchFamily="18" charset="2"/>
              </a:rPr>
              <a:t>Полярон вида </a:t>
            </a:r>
            <a:r>
              <a:rPr lang="ru-RU" sz="1800">
                <a:sym typeface="Symbol" pitchFamily="18" charset="2"/>
              </a:rPr>
              <a:t>(3) </a:t>
            </a:r>
            <a:r>
              <a:rPr lang="ru-RU" sz="1800" i="1">
                <a:sym typeface="Symbol" pitchFamily="18" charset="2"/>
              </a:rPr>
              <a:t>близкий к устоявшемуся </a:t>
            </a:r>
          </a:p>
          <a:p>
            <a:pPr eaLnBrk="1" hangingPunct="1"/>
            <a:r>
              <a:rPr lang="ru-RU" sz="1800" i="1">
                <a:sym typeface="Symbol" pitchFamily="18" charset="2"/>
              </a:rPr>
              <a:t>при следующих параметрах цепочки:</a:t>
            </a:r>
          </a:p>
          <a:p>
            <a:pPr eaLnBrk="1" hangingPunct="1"/>
            <a:r>
              <a:rPr lang="ru-RU" sz="1800" i="1">
                <a:sym typeface="Symbol" pitchFamily="18" charset="2"/>
              </a:rPr>
              <a:t></a:t>
            </a:r>
            <a:r>
              <a:rPr lang="en-GB" sz="1800" i="1" baseline="-25000"/>
              <a:t>e</a:t>
            </a:r>
            <a:r>
              <a:rPr lang="ru-RU" sz="1800"/>
              <a:t>=18, </a:t>
            </a:r>
            <a:r>
              <a:rPr lang="ru-RU" sz="1800">
                <a:sym typeface="Symbol" pitchFamily="18" charset="2"/>
              </a:rPr>
              <a:t></a:t>
            </a:r>
            <a:r>
              <a:rPr lang="en-GB" sz="1800" i="1" baseline="-25000"/>
              <a:t>e</a:t>
            </a:r>
            <a:r>
              <a:rPr lang="en-US" sz="1800" i="1" baseline="-25000"/>
              <a:t>l</a:t>
            </a:r>
            <a:r>
              <a:rPr lang="ru-RU" sz="1800"/>
              <a:t> =42.5, </a:t>
            </a:r>
            <a:r>
              <a:rPr lang="ru-RU" sz="1800">
                <a:sym typeface="Symbol" pitchFamily="18" charset="2"/>
              </a:rPr>
              <a:t></a:t>
            </a:r>
            <a:r>
              <a:rPr lang="en-GB" sz="1800" i="1" baseline="-25000"/>
              <a:t>h</a:t>
            </a:r>
            <a:r>
              <a:rPr lang="ru-RU" sz="1800"/>
              <a:t>=2.5, </a:t>
            </a:r>
            <a:r>
              <a:rPr lang="en-US" sz="1800" i="1">
                <a:sym typeface="Symbol" pitchFamily="18" charset="2"/>
              </a:rPr>
              <a:t></a:t>
            </a:r>
            <a:r>
              <a:rPr lang="en-GB" sz="1800" i="1" baseline="-25000"/>
              <a:t>bond </a:t>
            </a:r>
            <a:r>
              <a:rPr lang="ru-RU" sz="1800"/>
              <a:t>=0.2. </a:t>
            </a:r>
          </a:p>
          <a:p>
            <a:pPr eaLnBrk="1" hangingPunct="1"/>
            <a:r>
              <a:rPr lang="ru-RU" sz="1800" i="1"/>
              <a:t>характерный размер такого полярона </a:t>
            </a:r>
            <a:r>
              <a:rPr lang="ru-RU" sz="1800">
                <a:sym typeface="Symbol" pitchFamily="18" charset="2"/>
              </a:rPr>
              <a:t> 4</a:t>
            </a:r>
            <a:endParaRPr lang="ru-RU" sz="1800"/>
          </a:p>
        </p:txBody>
      </p:sp>
      <p:sp>
        <p:nvSpPr>
          <p:cNvPr id="13318" name="TextBox 2"/>
          <p:cNvSpPr txBox="1">
            <a:spLocks noChangeArrowheads="1"/>
          </p:cNvSpPr>
          <p:nvPr/>
        </p:nvSpPr>
        <p:spPr bwMode="auto">
          <a:xfrm>
            <a:off x="3995738" y="5397500"/>
            <a:ext cx="3960812" cy="64611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 i="1"/>
              <a:t>Для указанных параметров цепочки </a:t>
            </a:r>
          </a:p>
          <a:p>
            <a:pPr eaLnBrk="1" hangingPunct="1"/>
            <a:r>
              <a:rPr lang="ru-RU" sz="1800" i="1"/>
              <a:t>значение коэффициента </a:t>
            </a:r>
            <a:r>
              <a:rPr lang="ru-RU" sz="1800" i="1">
                <a:sym typeface="Symbol" pitchFamily="18" charset="2"/>
              </a:rPr>
              <a:t> = </a:t>
            </a:r>
            <a:r>
              <a:rPr lang="ru-RU" sz="1800">
                <a:sym typeface="Symbol" pitchFamily="18" charset="2"/>
              </a:rPr>
              <a:t>2</a:t>
            </a:r>
            <a:r>
              <a:rPr lang="ru-RU" sz="1800"/>
              <a:t>.</a:t>
            </a:r>
          </a:p>
        </p:txBody>
      </p:sp>
      <p:sp>
        <p:nvSpPr>
          <p:cNvPr id="13319" name="Rectangle 6"/>
          <p:cNvSpPr>
            <a:spLocks noChangeArrowheads="1"/>
          </p:cNvSpPr>
          <p:nvPr/>
        </p:nvSpPr>
        <p:spPr bwMode="auto">
          <a:xfrm>
            <a:off x="3883025" y="3748088"/>
            <a:ext cx="4572000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en-US" sz="1800" i="1"/>
              <a:t>n</a:t>
            </a:r>
            <a:r>
              <a:rPr lang="ru-RU" sz="1800" baseline="-25000"/>
              <a:t>0</a:t>
            </a:r>
            <a:r>
              <a:rPr lang="ru-RU" sz="1800"/>
              <a:t> = 5</a:t>
            </a:r>
            <a:r>
              <a:rPr lang="en-US" sz="1800"/>
              <a:t>1</a:t>
            </a:r>
            <a:r>
              <a:rPr lang="ru-RU" sz="1800"/>
              <a:t>  ̶  совпадает с центром цепочки.</a:t>
            </a:r>
          </a:p>
        </p:txBody>
      </p:sp>
      <p:sp>
        <p:nvSpPr>
          <p:cNvPr id="13320" name="TextBox 7"/>
          <p:cNvSpPr txBox="1">
            <a:spLocks noChangeArrowheads="1"/>
          </p:cNvSpPr>
          <p:nvPr/>
        </p:nvSpPr>
        <p:spPr bwMode="auto">
          <a:xfrm>
            <a:off x="323850" y="6269038"/>
            <a:ext cx="4968875" cy="4619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2000"/>
              <a:t>Будут изменяться значения </a:t>
            </a:r>
            <a:r>
              <a:rPr lang="en-US" i="1"/>
              <a:t>q</a:t>
            </a:r>
            <a:r>
              <a:rPr lang="en-GB" i="1" baseline="-25000"/>
              <a:t>n</a:t>
            </a:r>
            <a:r>
              <a:rPr lang="en-US"/>
              <a:t>(0) </a:t>
            </a:r>
            <a:r>
              <a:rPr lang="ru-RU" sz="2000"/>
              <a:t>и </a:t>
            </a:r>
            <a:r>
              <a:rPr lang="en-US" i="1"/>
              <a:t>v</a:t>
            </a:r>
            <a:r>
              <a:rPr lang="en-GB" i="1" baseline="-25000"/>
              <a:t>n</a:t>
            </a:r>
            <a:r>
              <a:rPr lang="en-US"/>
              <a:t>(0)</a:t>
            </a:r>
            <a:r>
              <a:rPr lang="ru-RU" sz="2000"/>
              <a:t>, </a:t>
            </a:r>
          </a:p>
        </p:txBody>
      </p:sp>
      <p:graphicFrame>
        <p:nvGraphicFramePr>
          <p:cNvPr id="13321" name="Object 9"/>
          <p:cNvGraphicFramePr>
            <a:graphicFrameLocks noChangeAspect="1"/>
          </p:cNvGraphicFramePr>
          <p:nvPr/>
        </p:nvGraphicFramePr>
        <p:xfrm>
          <a:off x="5292725" y="6313488"/>
          <a:ext cx="1450975" cy="3730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3325" name="Equation" r:id="rId6" imgW="1308100" imgH="330200" progId="Equation.DSMT4">
                  <p:embed/>
                </p:oleObj>
              </mc:Choice>
              <mc:Fallback>
                <p:oleObj name="Equation" r:id="rId6" imgW="1308100" imgH="330200" progId="Equation.DSMT4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5292725" y="6313488"/>
                        <a:ext cx="1450975" cy="373062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Rectangle 1"/>
          <p:cNvSpPr>
            <a:spLocks noChangeArrowheads="1"/>
          </p:cNvSpPr>
          <p:nvPr/>
        </p:nvSpPr>
        <p:spPr bwMode="auto">
          <a:xfrm>
            <a:off x="250825" y="115888"/>
            <a:ext cx="586263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/>
              <a:t>Полярон  при отсутствии в цепочке </a:t>
            </a:r>
          </a:p>
          <a:p>
            <a:r>
              <a:rPr lang="ru-RU"/>
              <a:t>локализованных возбуждений.</a:t>
            </a:r>
          </a:p>
        </p:txBody>
      </p:sp>
      <p:pic>
        <p:nvPicPr>
          <p:cNvPr id="14339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750" y="2492375"/>
            <a:ext cx="3695700" cy="40909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4340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2565400"/>
            <a:ext cx="3481387" cy="40576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4341" name="TextBox 3"/>
          <p:cNvSpPr txBox="1">
            <a:spLocks noChangeArrowheads="1"/>
          </p:cNvSpPr>
          <p:nvPr/>
        </p:nvSpPr>
        <p:spPr bwMode="auto">
          <a:xfrm>
            <a:off x="468313" y="1412875"/>
            <a:ext cx="4032250" cy="400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2000">
                <a:solidFill>
                  <a:srgbClr val="CC00CC"/>
                </a:solidFill>
              </a:rPr>
              <a:t>Длина цепочки 51 сайт</a:t>
            </a:r>
          </a:p>
        </p:txBody>
      </p:sp>
      <p:sp>
        <p:nvSpPr>
          <p:cNvPr id="14342" name="TextBox 1"/>
          <p:cNvSpPr txBox="1">
            <a:spLocks noChangeArrowheads="1"/>
          </p:cNvSpPr>
          <p:nvPr/>
        </p:nvSpPr>
        <p:spPr bwMode="auto">
          <a:xfrm>
            <a:off x="6875463" y="115888"/>
            <a:ext cx="2436812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i="1">
                <a:solidFill>
                  <a:srgbClr val="640000"/>
                </a:solidFill>
              </a:rPr>
              <a:t>Характерный размер </a:t>
            </a:r>
          </a:p>
          <a:p>
            <a:pPr eaLnBrk="1" hangingPunct="1"/>
            <a:r>
              <a:rPr lang="ru-RU" i="1">
                <a:solidFill>
                  <a:srgbClr val="640000"/>
                </a:solidFill>
              </a:rPr>
              <a:t>полярона </a:t>
            </a:r>
            <a:r>
              <a:rPr lang="ru-RU">
                <a:solidFill>
                  <a:srgbClr val="640000"/>
                </a:solidFill>
                <a:sym typeface="Symbol" pitchFamily="18" charset="2"/>
              </a:rPr>
              <a:t> 4</a:t>
            </a:r>
            <a:endParaRPr lang="ru-RU">
              <a:solidFill>
                <a:srgbClr val="640000"/>
              </a:solidFill>
            </a:endParaRPr>
          </a:p>
          <a:p>
            <a:pPr eaLnBrk="1" hangingPunct="1"/>
            <a:endParaRPr lang="ru-RU"/>
          </a:p>
        </p:txBody>
      </p:sp>
      <p:sp>
        <p:nvSpPr>
          <p:cNvPr id="3" name="Rounded Rectangle 2"/>
          <p:cNvSpPr/>
          <p:nvPr/>
        </p:nvSpPr>
        <p:spPr>
          <a:xfrm>
            <a:off x="6732588" y="115888"/>
            <a:ext cx="2232025" cy="1296987"/>
          </a:xfrm>
          <a:prstGeom prst="roundRect">
            <a:avLst/>
          </a:prstGeom>
          <a:solidFill>
            <a:srgbClr val="FF9295">
              <a:alpha val="23000"/>
            </a:srgbClr>
          </a:solidFill>
          <a:ln>
            <a:solidFill>
              <a:srgbClr val="FF9295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362" name="Rectangle 1"/>
          <p:cNvSpPr>
            <a:spLocks noChangeArrowheads="1"/>
          </p:cNvSpPr>
          <p:nvPr/>
        </p:nvSpPr>
        <p:spPr bwMode="auto">
          <a:xfrm>
            <a:off x="250825" y="115888"/>
            <a:ext cx="6265863" cy="830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i="1"/>
              <a:t>Поведение полярона при наличии в центре цепочки локализованных возбуждений.</a:t>
            </a:r>
          </a:p>
        </p:txBody>
      </p:sp>
      <p:pic>
        <p:nvPicPr>
          <p:cNvPr id="15363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8100" y="1511300"/>
            <a:ext cx="2198688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4" name="TextBox 14"/>
          <p:cNvSpPr txBox="1">
            <a:spLocks noChangeArrowheads="1"/>
          </p:cNvSpPr>
          <p:nvPr/>
        </p:nvSpPr>
        <p:spPr bwMode="auto">
          <a:xfrm>
            <a:off x="684213" y="1223963"/>
            <a:ext cx="12954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640000"/>
                </a:solidFill>
              </a:rPr>
              <a:t>v</a:t>
            </a:r>
            <a:r>
              <a:rPr lang="en-GB" sz="1600" baseline="-25000" dirty="0">
                <a:solidFill>
                  <a:srgbClr val="640000"/>
                </a:solidFill>
              </a:rPr>
              <a:t>5</a:t>
            </a:r>
            <a:r>
              <a:rPr lang="ru-RU" sz="1600" baseline="-25000" dirty="0">
                <a:solidFill>
                  <a:srgbClr val="640000"/>
                </a:solidFill>
              </a:rPr>
              <a:t>1</a:t>
            </a:r>
            <a:r>
              <a:rPr lang="en-US" sz="1600" dirty="0">
                <a:solidFill>
                  <a:srgbClr val="640000"/>
                </a:solidFill>
              </a:rPr>
              <a:t>(0)=0.</a:t>
            </a:r>
            <a:r>
              <a:rPr lang="ru-RU" sz="1600" dirty="0">
                <a:solidFill>
                  <a:srgbClr val="640000"/>
                </a:solidFill>
              </a:rPr>
              <a:t>9</a:t>
            </a:r>
            <a:endParaRPr lang="ru-RU" sz="1600" i="1" dirty="0">
              <a:solidFill>
                <a:srgbClr val="640000"/>
              </a:solidFill>
            </a:endParaRPr>
          </a:p>
        </p:txBody>
      </p:sp>
      <p:pic>
        <p:nvPicPr>
          <p:cNvPr id="15365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8388" y="1525588"/>
            <a:ext cx="2208212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6" name="TextBox 14"/>
          <p:cNvSpPr txBox="1">
            <a:spLocks noChangeArrowheads="1"/>
          </p:cNvSpPr>
          <p:nvPr/>
        </p:nvSpPr>
        <p:spPr bwMode="auto">
          <a:xfrm>
            <a:off x="3132138" y="1246188"/>
            <a:ext cx="12954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640000"/>
                </a:solidFill>
              </a:rPr>
              <a:t>v</a:t>
            </a:r>
            <a:r>
              <a:rPr lang="en-GB" sz="1600" baseline="-25000" dirty="0">
                <a:solidFill>
                  <a:srgbClr val="640000"/>
                </a:solidFill>
              </a:rPr>
              <a:t>5</a:t>
            </a:r>
            <a:r>
              <a:rPr lang="ru-RU" sz="1600" baseline="-25000" dirty="0">
                <a:solidFill>
                  <a:srgbClr val="640000"/>
                </a:solidFill>
              </a:rPr>
              <a:t>1</a:t>
            </a:r>
            <a:r>
              <a:rPr lang="en-US" sz="1600" dirty="0">
                <a:solidFill>
                  <a:srgbClr val="640000"/>
                </a:solidFill>
              </a:rPr>
              <a:t>(0)=</a:t>
            </a:r>
            <a:r>
              <a:rPr lang="ru-RU" sz="1600" dirty="0">
                <a:solidFill>
                  <a:srgbClr val="640000"/>
                </a:solidFill>
              </a:rPr>
              <a:t>1</a:t>
            </a:r>
            <a:r>
              <a:rPr lang="en-US" sz="1600" dirty="0">
                <a:solidFill>
                  <a:srgbClr val="640000"/>
                </a:solidFill>
              </a:rPr>
              <a:t>.</a:t>
            </a:r>
            <a:r>
              <a:rPr lang="ru-RU" sz="1600" dirty="0">
                <a:solidFill>
                  <a:srgbClr val="640000"/>
                </a:solidFill>
              </a:rPr>
              <a:t>0</a:t>
            </a:r>
            <a:endParaRPr lang="ru-RU" sz="1600" i="1" dirty="0">
              <a:solidFill>
                <a:srgbClr val="640000"/>
              </a:solidFill>
            </a:endParaRPr>
          </a:p>
        </p:txBody>
      </p:sp>
      <p:pic>
        <p:nvPicPr>
          <p:cNvPr id="15367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8675" y="1573213"/>
            <a:ext cx="2211388" cy="24653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68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7050" y="1573213"/>
            <a:ext cx="2206625" cy="248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5369" name="TextBox 14"/>
          <p:cNvSpPr txBox="1">
            <a:spLocks noChangeArrowheads="1"/>
          </p:cNvSpPr>
          <p:nvPr/>
        </p:nvSpPr>
        <p:spPr bwMode="auto">
          <a:xfrm>
            <a:off x="5364163" y="1246188"/>
            <a:ext cx="12954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640000"/>
                </a:solidFill>
              </a:rPr>
              <a:t>v</a:t>
            </a:r>
            <a:r>
              <a:rPr lang="en-GB" sz="1600" baseline="-25000" dirty="0">
                <a:solidFill>
                  <a:srgbClr val="640000"/>
                </a:solidFill>
              </a:rPr>
              <a:t>5</a:t>
            </a:r>
            <a:r>
              <a:rPr lang="ru-RU" sz="1600" baseline="-25000" dirty="0">
                <a:solidFill>
                  <a:srgbClr val="640000"/>
                </a:solidFill>
              </a:rPr>
              <a:t>1</a:t>
            </a:r>
            <a:r>
              <a:rPr lang="en-US" sz="1600" dirty="0">
                <a:solidFill>
                  <a:srgbClr val="640000"/>
                </a:solidFill>
              </a:rPr>
              <a:t>(0)=</a:t>
            </a:r>
            <a:r>
              <a:rPr lang="ru-RU" sz="1600" dirty="0">
                <a:solidFill>
                  <a:srgbClr val="640000"/>
                </a:solidFill>
              </a:rPr>
              <a:t>1</a:t>
            </a:r>
            <a:r>
              <a:rPr lang="en-US" sz="1600" dirty="0">
                <a:solidFill>
                  <a:srgbClr val="640000"/>
                </a:solidFill>
              </a:rPr>
              <a:t>.</a:t>
            </a:r>
            <a:r>
              <a:rPr lang="ru-RU" sz="1600" dirty="0">
                <a:solidFill>
                  <a:srgbClr val="640000"/>
                </a:solidFill>
              </a:rPr>
              <a:t>1</a:t>
            </a:r>
            <a:endParaRPr lang="ru-RU" sz="1600" i="1" dirty="0">
              <a:solidFill>
                <a:srgbClr val="640000"/>
              </a:solidFill>
            </a:endParaRPr>
          </a:p>
        </p:txBody>
      </p:sp>
      <p:sp>
        <p:nvSpPr>
          <p:cNvPr id="15370" name="TextBox 14"/>
          <p:cNvSpPr txBox="1">
            <a:spLocks noChangeArrowheads="1"/>
          </p:cNvSpPr>
          <p:nvPr/>
        </p:nvSpPr>
        <p:spPr bwMode="auto">
          <a:xfrm>
            <a:off x="7524750" y="1268413"/>
            <a:ext cx="12954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640000"/>
                </a:solidFill>
              </a:rPr>
              <a:t>v</a:t>
            </a:r>
            <a:r>
              <a:rPr lang="en-GB" sz="1600" baseline="-25000" dirty="0">
                <a:solidFill>
                  <a:srgbClr val="640000"/>
                </a:solidFill>
              </a:rPr>
              <a:t>5</a:t>
            </a:r>
            <a:r>
              <a:rPr lang="ru-RU" sz="1600" baseline="-25000" dirty="0">
                <a:solidFill>
                  <a:srgbClr val="640000"/>
                </a:solidFill>
              </a:rPr>
              <a:t>1</a:t>
            </a:r>
            <a:r>
              <a:rPr lang="en-US" sz="1600" dirty="0">
                <a:solidFill>
                  <a:srgbClr val="640000"/>
                </a:solidFill>
              </a:rPr>
              <a:t>(0)=</a:t>
            </a:r>
            <a:r>
              <a:rPr lang="ru-RU" sz="1600" dirty="0">
                <a:solidFill>
                  <a:srgbClr val="640000"/>
                </a:solidFill>
              </a:rPr>
              <a:t>1</a:t>
            </a:r>
            <a:r>
              <a:rPr lang="en-US" sz="1600" dirty="0">
                <a:solidFill>
                  <a:srgbClr val="640000"/>
                </a:solidFill>
              </a:rPr>
              <a:t>.</a:t>
            </a:r>
            <a:r>
              <a:rPr lang="ru-RU" sz="1600" dirty="0">
                <a:solidFill>
                  <a:srgbClr val="640000"/>
                </a:solidFill>
              </a:rPr>
              <a:t>5</a:t>
            </a:r>
            <a:endParaRPr lang="ru-RU" sz="1600" i="1" dirty="0">
              <a:solidFill>
                <a:srgbClr val="640000"/>
              </a:solidFill>
            </a:endParaRPr>
          </a:p>
        </p:txBody>
      </p:sp>
      <p:pic>
        <p:nvPicPr>
          <p:cNvPr id="15371" name="Picture 1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4144963"/>
            <a:ext cx="2103438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5372" name="Picture 1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41563" y="4119563"/>
            <a:ext cx="2085975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3" name="Rounded Rectangle 2"/>
          <p:cNvSpPr/>
          <p:nvPr/>
        </p:nvSpPr>
        <p:spPr>
          <a:xfrm>
            <a:off x="4748213" y="4508500"/>
            <a:ext cx="4257675" cy="2097088"/>
          </a:xfrm>
          <a:prstGeom prst="roundRect">
            <a:avLst/>
          </a:prstGeom>
          <a:solidFill>
            <a:srgbClr val="FFCCCC"/>
          </a:solidFill>
          <a:ln>
            <a:solidFill>
              <a:srgbClr val="FF9999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15374" name="TextBox 6"/>
          <p:cNvSpPr txBox="1">
            <a:spLocks noChangeArrowheads="1"/>
          </p:cNvSpPr>
          <p:nvPr/>
        </p:nvSpPr>
        <p:spPr bwMode="auto">
          <a:xfrm>
            <a:off x="4779963" y="4808538"/>
            <a:ext cx="4306887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2000">
                <a:solidFill>
                  <a:srgbClr val="800080"/>
                </a:solidFill>
              </a:rPr>
              <a:t>Длина цепочки </a:t>
            </a:r>
            <a:r>
              <a:rPr lang="en-US" sz="2000" i="1">
                <a:solidFill>
                  <a:srgbClr val="800080"/>
                </a:solidFill>
              </a:rPr>
              <a:t>N</a:t>
            </a:r>
            <a:r>
              <a:rPr lang="en-US" sz="2000">
                <a:solidFill>
                  <a:srgbClr val="800080"/>
                </a:solidFill>
              </a:rPr>
              <a:t>=101 </a:t>
            </a:r>
            <a:r>
              <a:rPr lang="ru-RU" sz="2000">
                <a:solidFill>
                  <a:srgbClr val="800080"/>
                </a:solidFill>
              </a:rPr>
              <a:t>сайт</a:t>
            </a:r>
            <a:r>
              <a:rPr lang="en-US" sz="2000">
                <a:solidFill>
                  <a:srgbClr val="800080"/>
                </a:solidFill>
              </a:rPr>
              <a:t> [1,101]</a:t>
            </a:r>
            <a:r>
              <a:rPr lang="ru-RU" sz="2000">
                <a:solidFill>
                  <a:srgbClr val="800080"/>
                </a:solidFill>
              </a:rPr>
              <a:t>, центр цепочки – сайт с номером </a:t>
            </a:r>
            <a:r>
              <a:rPr lang="en-US" sz="2000" i="1">
                <a:solidFill>
                  <a:srgbClr val="800080"/>
                </a:solidFill>
              </a:rPr>
              <a:t>n</a:t>
            </a:r>
            <a:r>
              <a:rPr lang="en-US" sz="2000">
                <a:solidFill>
                  <a:srgbClr val="800080"/>
                </a:solidFill>
              </a:rPr>
              <a:t>=51</a:t>
            </a:r>
            <a:endParaRPr lang="ru-RU" sz="2000">
              <a:solidFill>
                <a:srgbClr val="800080"/>
              </a:solidFill>
            </a:endParaRPr>
          </a:p>
        </p:txBody>
      </p:sp>
      <p:sp>
        <p:nvSpPr>
          <p:cNvPr id="15375" name="TextBox 16"/>
          <p:cNvSpPr txBox="1">
            <a:spLocks noChangeArrowheads="1"/>
          </p:cNvSpPr>
          <p:nvPr/>
        </p:nvSpPr>
        <p:spPr bwMode="auto">
          <a:xfrm>
            <a:off x="4779963" y="5589588"/>
            <a:ext cx="4329112" cy="708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2000">
                <a:solidFill>
                  <a:srgbClr val="640000"/>
                </a:solidFill>
              </a:rPr>
              <a:t>Полярон находится</a:t>
            </a:r>
            <a:r>
              <a:rPr lang="en-US" sz="2000">
                <a:solidFill>
                  <a:srgbClr val="640000"/>
                </a:solidFill>
              </a:rPr>
              <a:t> </a:t>
            </a:r>
            <a:r>
              <a:rPr lang="ru-RU" sz="2000">
                <a:solidFill>
                  <a:srgbClr val="640000"/>
                </a:solidFill>
              </a:rPr>
              <a:t>в центре цепочки</a:t>
            </a:r>
            <a:r>
              <a:rPr lang="en-US" sz="2000">
                <a:solidFill>
                  <a:srgbClr val="640000"/>
                </a:solidFill>
              </a:rPr>
              <a:t> </a:t>
            </a:r>
            <a:endParaRPr lang="ru-RU" sz="2000">
              <a:solidFill>
                <a:srgbClr val="640000"/>
              </a:solidFill>
            </a:endParaRPr>
          </a:p>
          <a:p>
            <a:pPr eaLnBrk="1" hangingPunct="1"/>
            <a:r>
              <a:rPr lang="ru-RU" sz="2000">
                <a:solidFill>
                  <a:srgbClr val="640000"/>
                </a:solidFill>
              </a:rPr>
              <a:t>в начальный момент времени.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386" name="Rectangle 1"/>
          <p:cNvSpPr>
            <a:spLocks noChangeArrowheads="1"/>
          </p:cNvSpPr>
          <p:nvPr/>
        </p:nvSpPr>
        <p:spPr bwMode="auto">
          <a:xfrm>
            <a:off x="250825" y="173038"/>
            <a:ext cx="6265863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i="1"/>
              <a:t>Поведение полярона при наличии в центре цепочки локализованных возбуждений.</a:t>
            </a:r>
          </a:p>
        </p:txBody>
      </p:sp>
      <p:pic>
        <p:nvPicPr>
          <p:cNvPr id="16387" name="Picture 2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73951" y="1479416"/>
            <a:ext cx="2181225" cy="24479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8" name="Picture 3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97238" y="1544638"/>
            <a:ext cx="2282825" cy="25320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6389" name="Picture 4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5025" y="4076700"/>
            <a:ext cx="2205038" cy="25542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0" name="TextBox 14"/>
          <p:cNvSpPr txBox="1">
            <a:spLocks noChangeArrowheads="1"/>
          </p:cNvSpPr>
          <p:nvPr/>
        </p:nvSpPr>
        <p:spPr bwMode="auto">
          <a:xfrm>
            <a:off x="4427538" y="1320800"/>
            <a:ext cx="12969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640000"/>
                </a:solidFill>
              </a:rPr>
              <a:t>v</a:t>
            </a:r>
            <a:r>
              <a:rPr lang="en-GB" sz="1600" baseline="-25000" dirty="0">
                <a:solidFill>
                  <a:srgbClr val="640000"/>
                </a:solidFill>
              </a:rPr>
              <a:t>5</a:t>
            </a:r>
            <a:r>
              <a:rPr lang="ru-RU" sz="1600" baseline="-25000" dirty="0">
                <a:solidFill>
                  <a:srgbClr val="640000"/>
                </a:solidFill>
              </a:rPr>
              <a:t>1</a:t>
            </a:r>
            <a:r>
              <a:rPr lang="en-US" sz="1600" dirty="0">
                <a:solidFill>
                  <a:srgbClr val="640000"/>
                </a:solidFill>
              </a:rPr>
              <a:t>(0) =</a:t>
            </a:r>
            <a:r>
              <a:rPr lang="ru-RU" sz="1600" dirty="0">
                <a:solidFill>
                  <a:srgbClr val="640000"/>
                </a:solidFill>
              </a:rPr>
              <a:t>8</a:t>
            </a:r>
            <a:r>
              <a:rPr lang="en-US" sz="1600" dirty="0">
                <a:solidFill>
                  <a:srgbClr val="640000"/>
                </a:solidFill>
              </a:rPr>
              <a:t>.</a:t>
            </a:r>
            <a:r>
              <a:rPr lang="ru-RU" sz="1600" dirty="0">
                <a:solidFill>
                  <a:srgbClr val="640000"/>
                </a:solidFill>
              </a:rPr>
              <a:t>0</a:t>
            </a:r>
            <a:endParaRPr lang="ru-RU" sz="1600" i="1" dirty="0">
              <a:solidFill>
                <a:srgbClr val="640000"/>
              </a:solidFill>
            </a:endParaRPr>
          </a:p>
        </p:txBody>
      </p:sp>
      <p:sp>
        <p:nvSpPr>
          <p:cNvPr id="16391" name="TextBox 14"/>
          <p:cNvSpPr txBox="1">
            <a:spLocks noChangeArrowheads="1"/>
          </p:cNvSpPr>
          <p:nvPr/>
        </p:nvSpPr>
        <p:spPr bwMode="auto">
          <a:xfrm>
            <a:off x="7543800" y="1249363"/>
            <a:ext cx="129698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640000"/>
                </a:solidFill>
              </a:rPr>
              <a:t>q</a:t>
            </a:r>
            <a:r>
              <a:rPr lang="en-GB" sz="1600" baseline="-25000" dirty="0">
                <a:solidFill>
                  <a:srgbClr val="640000"/>
                </a:solidFill>
              </a:rPr>
              <a:t>5</a:t>
            </a:r>
            <a:r>
              <a:rPr lang="ru-RU" sz="1600" baseline="-25000" dirty="0">
                <a:solidFill>
                  <a:srgbClr val="640000"/>
                </a:solidFill>
              </a:rPr>
              <a:t>1</a:t>
            </a:r>
            <a:r>
              <a:rPr lang="en-US" sz="1600" dirty="0">
                <a:solidFill>
                  <a:srgbClr val="640000"/>
                </a:solidFill>
              </a:rPr>
              <a:t>(0) </a:t>
            </a:r>
            <a:r>
              <a:rPr lang="en-US" sz="1600" dirty="0" smtClean="0">
                <a:solidFill>
                  <a:srgbClr val="640000"/>
                </a:solidFill>
              </a:rPr>
              <a:t>= </a:t>
            </a:r>
            <a:r>
              <a:rPr lang="ru-RU" sz="1600" dirty="0" smtClean="0">
                <a:solidFill>
                  <a:srgbClr val="640000"/>
                </a:solidFill>
              </a:rPr>
              <a:t>–</a:t>
            </a:r>
            <a:r>
              <a:rPr lang="en-US" sz="1600" dirty="0" smtClean="0">
                <a:solidFill>
                  <a:srgbClr val="640000"/>
                </a:solidFill>
              </a:rPr>
              <a:t> </a:t>
            </a:r>
            <a:r>
              <a:rPr lang="ru-RU" sz="1600" dirty="0" smtClean="0">
                <a:solidFill>
                  <a:srgbClr val="640000"/>
                </a:solidFill>
              </a:rPr>
              <a:t>1</a:t>
            </a:r>
            <a:r>
              <a:rPr lang="en-US" sz="1600" dirty="0">
                <a:solidFill>
                  <a:srgbClr val="640000"/>
                </a:solidFill>
              </a:rPr>
              <a:t>.</a:t>
            </a:r>
            <a:r>
              <a:rPr lang="ru-RU" sz="1600" dirty="0">
                <a:solidFill>
                  <a:srgbClr val="640000"/>
                </a:solidFill>
              </a:rPr>
              <a:t>0</a:t>
            </a:r>
            <a:endParaRPr lang="ru-RU" sz="1600" i="1" dirty="0">
              <a:solidFill>
                <a:srgbClr val="640000"/>
              </a:solidFill>
            </a:endParaRPr>
          </a:p>
        </p:txBody>
      </p:sp>
      <p:pic>
        <p:nvPicPr>
          <p:cNvPr id="16392" name="Picture 7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4305300"/>
            <a:ext cx="2208213" cy="246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3" name="TextBox 8"/>
          <p:cNvSpPr txBox="1">
            <a:spLocks noChangeArrowheads="1"/>
          </p:cNvSpPr>
          <p:nvPr/>
        </p:nvSpPr>
        <p:spPr bwMode="auto">
          <a:xfrm>
            <a:off x="1331913" y="4095750"/>
            <a:ext cx="129540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640000"/>
                </a:solidFill>
              </a:rPr>
              <a:t>v</a:t>
            </a:r>
            <a:r>
              <a:rPr lang="en-GB" sz="1600" baseline="-25000" dirty="0">
                <a:solidFill>
                  <a:srgbClr val="640000"/>
                </a:solidFill>
              </a:rPr>
              <a:t>5</a:t>
            </a:r>
            <a:r>
              <a:rPr lang="ru-RU" sz="1600" baseline="-25000" dirty="0">
                <a:solidFill>
                  <a:srgbClr val="640000"/>
                </a:solidFill>
              </a:rPr>
              <a:t>1</a:t>
            </a:r>
            <a:r>
              <a:rPr lang="en-US" sz="1600" dirty="0">
                <a:solidFill>
                  <a:srgbClr val="640000"/>
                </a:solidFill>
              </a:rPr>
              <a:t>(0)=</a:t>
            </a:r>
            <a:r>
              <a:rPr lang="ru-RU" sz="1600" dirty="0">
                <a:solidFill>
                  <a:srgbClr val="640000"/>
                </a:solidFill>
              </a:rPr>
              <a:t>3</a:t>
            </a:r>
            <a:r>
              <a:rPr lang="en-US" sz="1600" dirty="0">
                <a:solidFill>
                  <a:srgbClr val="640000"/>
                </a:solidFill>
              </a:rPr>
              <a:t>.</a:t>
            </a:r>
            <a:r>
              <a:rPr lang="ru-RU" sz="1600" dirty="0">
                <a:solidFill>
                  <a:srgbClr val="640000"/>
                </a:solidFill>
              </a:rPr>
              <a:t>0</a:t>
            </a:r>
            <a:endParaRPr lang="ru-RU" sz="1600" i="1" dirty="0">
              <a:solidFill>
                <a:srgbClr val="640000"/>
              </a:solidFill>
            </a:endParaRPr>
          </a:p>
        </p:txBody>
      </p:sp>
      <p:sp>
        <p:nvSpPr>
          <p:cNvPr id="16394" name="TextBox 14"/>
          <p:cNvSpPr txBox="1">
            <a:spLocks noChangeArrowheads="1"/>
          </p:cNvSpPr>
          <p:nvPr/>
        </p:nvSpPr>
        <p:spPr bwMode="auto">
          <a:xfrm>
            <a:off x="1258888" y="1196975"/>
            <a:ext cx="1296987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640000"/>
                </a:solidFill>
              </a:rPr>
              <a:t>v</a:t>
            </a:r>
            <a:r>
              <a:rPr lang="en-GB" sz="1600" baseline="-25000" dirty="0">
                <a:solidFill>
                  <a:srgbClr val="640000"/>
                </a:solidFill>
              </a:rPr>
              <a:t>5</a:t>
            </a:r>
            <a:r>
              <a:rPr lang="ru-RU" sz="1600" baseline="-25000" dirty="0">
                <a:solidFill>
                  <a:srgbClr val="640000"/>
                </a:solidFill>
              </a:rPr>
              <a:t>1</a:t>
            </a:r>
            <a:r>
              <a:rPr lang="en-US" sz="1600" dirty="0">
                <a:solidFill>
                  <a:srgbClr val="640000"/>
                </a:solidFill>
              </a:rPr>
              <a:t>(0) =</a:t>
            </a:r>
            <a:r>
              <a:rPr lang="ru-RU" sz="1600" dirty="0">
                <a:solidFill>
                  <a:srgbClr val="640000"/>
                </a:solidFill>
              </a:rPr>
              <a:t>2</a:t>
            </a:r>
            <a:r>
              <a:rPr lang="en-US" sz="1600" dirty="0">
                <a:solidFill>
                  <a:srgbClr val="640000"/>
                </a:solidFill>
              </a:rPr>
              <a:t>.</a:t>
            </a:r>
            <a:r>
              <a:rPr lang="ru-RU" sz="1600" dirty="0">
                <a:solidFill>
                  <a:srgbClr val="640000"/>
                </a:solidFill>
              </a:rPr>
              <a:t>0</a:t>
            </a:r>
            <a:endParaRPr lang="ru-RU" sz="1600" i="1" dirty="0">
              <a:solidFill>
                <a:srgbClr val="640000"/>
              </a:solidFill>
            </a:endParaRPr>
          </a:p>
        </p:txBody>
      </p:sp>
      <p:pic>
        <p:nvPicPr>
          <p:cNvPr id="16395" name="Picture 10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06375" y="1500188"/>
            <a:ext cx="2208213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6" name="TextBox 6"/>
          <p:cNvSpPr txBox="1">
            <a:spLocks noChangeArrowheads="1"/>
          </p:cNvSpPr>
          <p:nvPr/>
        </p:nvSpPr>
        <p:spPr bwMode="auto">
          <a:xfrm>
            <a:off x="6300788" y="93663"/>
            <a:ext cx="3317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 dirty="0">
                <a:solidFill>
                  <a:srgbClr val="800080"/>
                </a:solidFill>
              </a:rPr>
              <a:t>Длина цепочки</a:t>
            </a:r>
            <a:r>
              <a:rPr lang="en-US" sz="1800" dirty="0">
                <a:solidFill>
                  <a:srgbClr val="800080"/>
                </a:solidFill>
              </a:rPr>
              <a:t>:</a:t>
            </a:r>
            <a:r>
              <a:rPr lang="ru-RU" sz="1800" dirty="0">
                <a:solidFill>
                  <a:srgbClr val="800080"/>
                </a:solidFill>
              </a:rPr>
              <a:t> </a:t>
            </a:r>
            <a:r>
              <a:rPr lang="en-US" sz="1800" i="1" dirty="0">
                <a:solidFill>
                  <a:srgbClr val="800080"/>
                </a:solidFill>
              </a:rPr>
              <a:t>N</a:t>
            </a:r>
            <a:r>
              <a:rPr lang="en-US" sz="1800" dirty="0">
                <a:solidFill>
                  <a:srgbClr val="800080"/>
                </a:solidFill>
              </a:rPr>
              <a:t>=101</a:t>
            </a:r>
            <a:r>
              <a:rPr lang="ru-RU" sz="1800" dirty="0">
                <a:solidFill>
                  <a:srgbClr val="800080"/>
                </a:solidFill>
              </a:rPr>
              <a:t>, </a:t>
            </a:r>
            <a:endParaRPr lang="en-US" sz="1800" dirty="0">
              <a:solidFill>
                <a:srgbClr val="800080"/>
              </a:solidFill>
            </a:endParaRPr>
          </a:p>
          <a:p>
            <a:pPr eaLnBrk="1" hangingPunct="1"/>
            <a:r>
              <a:rPr lang="ru-RU" sz="1800" dirty="0">
                <a:solidFill>
                  <a:srgbClr val="800080"/>
                </a:solidFill>
              </a:rPr>
              <a:t>центр цепочки</a:t>
            </a:r>
            <a:r>
              <a:rPr lang="en-US" sz="1800" dirty="0">
                <a:solidFill>
                  <a:srgbClr val="800080"/>
                </a:solidFill>
              </a:rPr>
              <a:t>:</a:t>
            </a:r>
            <a:r>
              <a:rPr lang="ru-RU" sz="1800" dirty="0">
                <a:solidFill>
                  <a:srgbClr val="800080"/>
                </a:solidFill>
              </a:rPr>
              <a:t> </a:t>
            </a:r>
            <a:r>
              <a:rPr lang="en-US" sz="1800" i="1" dirty="0">
                <a:solidFill>
                  <a:srgbClr val="800080"/>
                </a:solidFill>
              </a:rPr>
              <a:t>n</a:t>
            </a:r>
            <a:r>
              <a:rPr lang="en-US" sz="1800" dirty="0">
                <a:solidFill>
                  <a:srgbClr val="800080"/>
                </a:solidFill>
              </a:rPr>
              <a:t>=51</a:t>
            </a:r>
            <a:endParaRPr lang="ru-RU" sz="1800" dirty="0">
              <a:solidFill>
                <a:srgbClr val="800080"/>
              </a:solidFill>
            </a:endParaRPr>
          </a:p>
        </p:txBody>
      </p:sp>
      <p:pic>
        <p:nvPicPr>
          <p:cNvPr id="16397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4056063"/>
            <a:ext cx="2093912" cy="246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6398" name="TextBox 14"/>
          <p:cNvSpPr txBox="1">
            <a:spLocks noChangeArrowheads="1"/>
          </p:cNvSpPr>
          <p:nvPr/>
        </p:nvSpPr>
        <p:spPr bwMode="auto">
          <a:xfrm>
            <a:off x="6923088" y="6484938"/>
            <a:ext cx="223678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>
                <a:solidFill>
                  <a:srgbClr val="640000"/>
                </a:solidFill>
              </a:rPr>
              <a:t>q</a:t>
            </a:r>
            <a:r>
              <a:rPr lang="en-GB" sz="1400" baseline="-25000">
                <a:solidFill>
                  <a:srgbClr val="640000"/>
                </a:solidFill>
              </a:rPr>
              <a:t>5</a:t>
            </a:r>
            <a:r>
              <a:rPr lang="ru-RU" sz="1400" baseline="-25000">
                <a:solidFill>
                  <a:srgbClr val="640000"/>
                </a:solidFill>
              </a:rPr>
              <a:t>1</a:t>
            </a:r>
            <a:r>
              <a:rPr lang="en-US" sz="1400">
                <a:solidFill>
                  <a:srgbClr val="640000"/>
                </a:solidFill>
              </a:rPr>
              <a:t>(</a:t>
            </a:r>
            <a:r>
              <a:rPr lang="ru-RU" sz="1400" i="1">
                <a:solidFill>
                  <a:srgbClr val="640000"/>
                </a:solidFill>
              </a:rPr>
              <a:t>полярона</a:t>
            </a:r>
            <a:r>
              <a:rPr lang="en-US" sz="1400">
                <a:solidFill>
                  <a:srgbClr val="640000"/>
                </a:solidFill>
              </a:rPr>
              <a:t>)</a:t>
            </a:r>
            <a:r>
              <a:rPr lang="ru-RU" sz="1400">
                <a:solidFill>
                  <a:srgbClr val="640000"/>
                </a:solidFill>
              </a:rPr>
              <a:t> </a:t>
            </a:r>
            <a:r>
              <a:rPr lang="en-US" sz="1400">
                <a:solidFill>
                  <a:srgbClr val="640000"/>
                </a:solidFill>
                <a:sym typeface="Symbol" pitchFamily="18" charset="2"/>
              </a:rPr>
              <a:t></a:t>
            </a:r>
            <a:r>
              <a:rPr lang="ru-RU" sz="1400">
                <a:solidFill>
                  <a:srgbClr val="640000"/>
                </a:solidFill>
                <a:sym typeface="Symbol" pitchFamily="18" charset="2"/>
              </a:rPr>
              <a:t>  </a:t>
            </a:r>
            <a:r>
              <a:rPr lang="en-US" sz="1400">
                <a:solidFill>
                  <a:srgbClr val="640000"/>
                </a:solidFill>
                <a:sym typeface="Symbol" pitchFamily="18" charset="2"/>
              </a:rPr>
              <a:t>̶</a:t>
            </a:r>
            <a:r>
              <a:rPr lang="ru-RU" sz="1400">
                <a:solidFill>
                  <a:srgbClr val="640000"/>
                </a:solidFill>
                <a:sym typeface="Symbol" pitchFamily="18" charset="2"/>
              </a:rPr>
              <a:t> </a:t>
            </a:r>
            <a:r>
              <a:rPr lang="en-US" sz="1400">
                <a:solidFill>
                  <a:srgbClr val="640000"/>
                </a:solidFill>
              </a:rPr>
              <a:t>0.46</a:t>
            </a:r>
            <a:endParaRPr lang="ru-RU" sz="1400" i="1">
              <a:solidFill>
                <a:srgbClr val="64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410" name="Rectangle 1"/>
          <p:cNvSpPr>
            <a:spLocks noChangeArrowheads="1"/>
          </p:cNvSpPr>
          <p:nvPr/>
        </p:nvSpPr>
        <p:spPr bwMode="auto">
          <a:xfrm>
            <a:off x="250825" y="115888"/>
            <a:ext cx="586263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i="1"/>
              <a:t>Движение полярона при наличии в цепочке </a:t>
            </a:r>
          </a:p>
          <a:p>
            <a:r>
              <a:rPr lang="ru-RU" i="1"/>
              <a:t>локализованных  возбуждений.</a:t>
            </a:r>
          </a:p>
        </p:txBody>
      </p:sp>
      <p:sp>
        <p:nvSpPr>
          <p:cNvPr id="17411" name="TextBox 3"/>
          <p:cNvSpPr txBox="1">
            <a:spLocks noChangeArrowheads="1"/>
          </p:cNvSpPr>
          <p:nvPr/>
        </p:nvSpPr>
        <p:spPr bwMode="auto">
          <a:xfrm>
            <a:off x="5435600" y="1042988"/>
            <a:ext cx="13684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52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pic>
        <p:nvPicPr>
          <p:cNvPr id="17412" name="Picture 3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284663" y="1414463"/>
            <a:ext cx="2159000" cy="25193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3" name="Picture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103688" y="4076700"/>
            <a:ext cx="2138362" cy="2524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4" name="Picture 5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27825" y="4149725"/>
            <a:ext cx="2136775" cy="25098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5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9563" y="1412875"/>
            <a:ext cx="2246312" cy="25209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6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557338"/>
            <a:ext cx="2122488" cy="247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17" name="Picture 9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23850" y="4221163"/>
            <a:ext cx="2090738" cy="248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18" name="TextBox 3"/>
          <p:cNvSpPr txBox="1">
            <a:spLocks noChangeArrowheads="1"/>
          </p:cNvSpPr>
          <p:nvPr/>
        </p:nvSpPr>
        <p:spPr bwMode="auto">
          <a:xfrm>
            <a:off x="827088" y="1100138"/>
            <a:ext cx="13684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52</a:t>
            </a:r>
            <a:r>
              <a:rPr lang="en-US" sz="1600" dirty="0">
                <a:solidFill>
                  <a:srgbClr val="CC3399"/>
                </a:solidFill>
              </a:rPr>
              <a:t>(0</a:t>
            </a:r>
            <a:r>
              <a:rPr lang="en-US" sz="1600" dirty="0" smtClean="0">
                <a:solidFill>
                  <a:srgbClr val="CC3399"/>
                </a:solidFill>
              </a:rPr>
              <a:t>)= </a:t>
            </a:r>
            <a:r>
              <a:rPr lang="ru-RU" sz="1600" dirty="0" smtClean="0">
                <a:solidFill>
                  <a:srgbClr val="CC00CC"/>
                </a:solidFill>
              </a:rPr>
              <a:t>–</a:t>
            </a:r>
            <a:r>
              <a:rPr lang="en-US" sz="1600" dirty="0" smtClean="0">
                <a:solidFill>
                  <a:srgbClr val="CC00CC"/>
                </a:solidFill>
              </a:rPr>
              <a:t> </a:t>
            </a:r>
            <a:r>
              <a:rPr lang="en-US" sz="1600" dirty="0" smtClean="0">
                <a:solidFill>
                  <a:srgbClr val="CC3399"/>
                </a:solidFill>
              </a:rPr>
              <a:t>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pic>
        <p:nvPicPr>
          <p:cNvPr id="17419" name="Picture 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4588" y="1587500"/>
            <a:ext cx="1357312" cy="1606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7420" name="Picture 1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97125" y="4149725"/>
            <a:ext cx="1323975" cy="15636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7421" name="TextBox 6"/>
          <p:cNvSpPr txBox="1">
            <a:spLocks noChangeArrowheads="1"/>
          </p:cNvSpPr>
          <p:nvPr/>
        </p:nvSpPr>
        <p:spPr bwMode="auto">
          <a:xfrm>
            <a:off x="6583363" y="93663"/>
            <a:ext cx="3317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>
                <a:solidFill>
                  <a:srgbClr val="800080"/>
                </a:solidFill>
              </a:rPr>
              <a:t>Длина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=101</a:t>
            </a:r>
            <a:r>
              <a:rPr lang="ru-RU" sz="1800">
                <a:solidFill>
                  <a:srgbClr val="800080"/>
                </a:solidFill>
              </a:rPr>
              <a:t>, </a:t>
            </a:r>
            <a:endParaRPr lang="en-US" sz="1800">
              <a:solidFill>
                <a:srgbClr val="800080"/>
              </a:solidFill>
            </a:endParaRPr>
          </a:p>
          <a:p>
            <a:pPr eaLnBrk="1" hangingPunct="1"/>
            <a:r>
              <a:rPr lang="ru-RU" sz="1800">
                <a:solidFill>
                  <a:srgbClr val="800080"/>
                </a:solidFill>
              </a:rPr>
              <a:t>центр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=51</a:t>
            </a:r>
            <a:endParaRPr lang="ru-RU" sz="1800">
              <a:solidFill>
                <a:srgbClr val="80008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8434" name="Rectangle 1"/>
          <p:cNvSpPr>
            <a:spLocks noChangeArrowheads="1"/>
          </p:cNvSpPr>
          <p:nvPr/>
        </p:nvSpPr>
        <p:spPr bwMode="auto">
          <a:xfrm>
            <a:off x="250825" y="115888"/>
            <a:ext cx="586263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i="1"/>
              <a:t>Движение полярона при наличии в цепочке </a:t>
            </a:r>
          </a:p>
          <a:p>
            <a:r>
              <a:rPr lang="ru-RU" i="1"/>
              <a:t>локализованных  возбуждений</a:t>
            </a:r>
            <a:r>
              <a:rPr lang="ru-RU"/>
              <a:t>.</a:t>
            </a:r>
            <a:r>
              <a:rPr lang="en-US"/>
              <a:t> </a:t>
            </a:r>
            <a:endParaRPr lang="ru-RU"/>
          </a:p>
        </p:txBody>
      </p:sp>
      <p:sp>
        <p:nvSpPr>
          <p:cNvPr id="18435" name="TextBox 6"/>
          <p:cNvSpPr txBox="1">
            <a:spLocks noChangeArrowheads="1"/>
          </p:cNvSpPr>
          <p:nvPr/>
        </p:nvSpPr>
        <p:spPr bwMode="auto">
          <a:xfrm>
            <a:off x="6583363" y="93663"/>
            <a:ext cx="3317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>
                <a:solidFill>
                  <a:srgbClr val="800080"/>
                </a:solidFill>
              </a:rPr>
              <a:t>Длина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=101</a:t>
            </a:r>
            <a:r>
              <a:rPr lang="ru-RU" sz="1800">
                <a:solidFill>
                  <a:srgbClr val="800080"/>
                </a:solidFill>
              </a:rPr>
              <a:t>, </a:t>
            </a:r>
            <a:endParaRPr lang="en-US" sz="1800">
              <a:solidFill>
                <a:srgbClr val="800080"/>
              </a:solidFill>
            </a:endParaRPr>
          </a:p>
          <a:p>
            <a:pPr eaLnBrk="1" hangingPunct="1"/>
            <a:r>
              <a:rPr lang="ru-RU" sz="1800">
                <a:solidFill>
                  <a:srgbClr val="800080"/>
                </a:solidFill>
              </a:rPr>
              <a:t>центр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=51</a:t>
            </a:r>
            <a:endParaRPr lang="ru-RU" sz="1800">
              <a:solidFill>
                <a:srgbClr val="800080"/>
              </a:solidFill>
            </a:endParaRPr>
          </a:p>
        </p:txBody>
      </p:sp>
      <p:sp>
        <p:nvSpPr>
          <p:cNvPr id="18436" name="TextBox 3"/>
          <p:cNvSpPr txBox="1">
            <a:spLocks noChangeArrowheads="1"/>
          </p:cNvSpPr>
          <p:nvPr/>
        </p:nvSpPr>
        <p:spPr bwMode="auto">
          <a:xfrm>
            <a:off x="3348038" y="1125538"/>
            <a:ext cx="12239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54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18437" name="TextBox 14"/>
          <p:cNvSpPr txBox="1">
            <a:spLocks noChangeArrowheads="1"/>
          </p:cNvSpPr>
          <p:nvPr/>
        </p:nvSpPr>
        <p:spPr bwMode="auto">
          <a:xfrm>
            <a:off x="5541963" y="3933825"/>
            <a:ext cx="18383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55</a:t>
            </a:r>
            <a:r>
              <a:rPr lang="en-US" sz="1600" dirty="0">
                <a:solidFill>
                  <a:srgbClr val="CC3399"/>
                </a:solidFill>
              </a:rPr>
              <a:t>(0</a:t>
            </a:r>
            <a:r>
              <a:rPr lang="en-US" sz="1600" dirty="0" smtClean="0">
                <a:solidFill>
                  <a:srgbClr val="CC3399"/>
                </a:solidFill>
              </a:rPr>
              <a:t>)= </a:t>
            </a:r>
            <a:r>
              <a:rPr lang="ru-RU" sz="1600" dirty="0" smtClean="0">
                <a:solidFill>
                  <a:srgbClr val="CC00CC"/>
                </a:solidFill>
              </a:rPr>
              <a:t>–</a:t>
            </a:r>
            <a:r>
              <a:rPr lang="en-US" sz="1600" dirty="0" smtClean="0">
                <a:solidFill>
                  <a:srgbClr val="CC3399"/>
                </a:solidFill>
                <a:sym typeface="Mathematica1" pitchFamily="2" charset="2"/>
              </a:rPr>
              <a:t> </a:t>
            </a:r>
            <a:r>
              <a:rPr lang="en-US" sz="1600" dirty="0" smtClean="0">
                <a:solidFill>
                  <a:srgbClr val="CC3399"/>
                </a:solidFill>
              </a:rPr>
              <a:t>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pic>
        <p:nvPicPr>
          <p:cNvPr id="1843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389063"/>
            <a:ext cx="2095500" cy="247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39" name="Picture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292600"/>
            <a:ext cx="2082800" cy="247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0" name="TextBox 14"/>
          <p:cNvSpPr txBox="1">
            <a:spLocks noChangeArrowheads="1"/>
          </p:cNvSpPr>
          <p:nvPr/>
        </p:nvSpPr>
        <p:spPr bwMode="auto">
          <a:xfrm>
            <a:off x="977900" y="3995738"/>
            <a:ext cx="1366838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53</a:t>
            </a:r>
            <a:r>
              <a:rPr lang="en-US" sz="1600" dirty="0">
                <a:solidFill>
                  <a:srgbClr val="CC3399"/>
                </a:solidFill>
              </a:rPr>
              <a:t>(0</a:t>
            </a:r>
            <a:r>
              <a:rPr lang="en-US" sz="1600" dirty="0" smtClean="0">
                <a:solidFill>
                  <a:srgbClr val="CC3399"/>
                </a:solidFill>
              </a:rPr>
              <a:t>)= </a:t>
            </a:r>
            <a:r>
              <a:rPr lang="ru-RU" sz="1600" dirty="0" smtClean="0">
                <a:solidFill>
                  <a:srgbClr val="CC00CC"/>
                </a:solidFill>
              </a:rPr>
              <a:t>–</a:t>
            </a:r>
            <a:r>
              <a:rPr lang="en-US" sz="1600" dirty="0" smtClean="0">
                <a:solidFill>
                  <a:srgbClr val="990099"/>
                </a:solidFill>
              </a:rPr>
              <a:t> </a:t>
            </a:r>
            <a:r>
              <a:rPr lang="en-US" sz="1600" dirty="0" smtClean="0">
                <a:solidFill>
                  <a:srgbClr val="CC3399"/>
                </a:solidFill>
              </a:rPr>
              <a:t>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pic>
        <p:nvPicPr>
          <p:cNvPr id="18441" name="Picture 6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471613"/>
            <a:ext cx="2105025" cy="249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2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4292600"/>
            <a:ext cx="2097087" cy="247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3" name="TextBox 10"/>
          <p:cNvSpPr txBox="1">
            <a:spLocks noChangeArrowheads="1"/>
          </p:cNvSpPr>
          <p:nvPr/>
        </p:nvSpPr>
        <p:spPr bwMode="auto">
          <a:xfrm>
            <a:off x="1049338" y="1096963"/>
            <a:ext cx="12239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53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18444" name="TextBox 14"/>
          <p:cNvSpPr txBox="1">
            <a:spLocks noChangeArrowheads="1"/>
          </p:cNvSpPr>
          <p:nvPr/>
        </p:nvSpPr>
        <p:spPr bwMode="auto">
          <a:xfrm>
            <a:off x="3132138" y="3995738"/>
            <a:ext cx="13684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54</a:t>
            </a:r>
            <a:r>
              <a:rPr lang="en-US" sz="1600" dirty="0">
                <a:solidFill>
                  <a:srgbClr val="CC3399"/>
                </a:solidFill>
              </a:rPr>
              <a:t>(0</a:t>
            </a:r>
            <a:r>
              <a:rPr lang="en-US" sz="1600" dirty="0" smtClean="0">
                <a:solidFill>
                  <a:srgbClr val="CC3399"/>
                </a:solidFill>
              </a:rPr>
              <a:t>)= </a:t>
            </a:r>
            <a:r>
              <a:rPr lang="ru-RU" sz="1600" dirty="0" smtClean="0">
                <a:solidFill>
                  <a:srgbClr val="CC00CC"/>
                </a:solidFill>
              </a:rPr>
              <a:t>–</a:t>
            </a:r>
            <a:r>
              <a:rPr lang="en-US" sz="1600" dirty="0" smtClean="0">
                <a:solidFill>
                  <a:srgbClr val="CC3399"/>
                </a:solidFill>
                <a:sym typeface="Mathematica1" pitchFamily="2" charset="2"/>
              </a:rPr>
              <a:t> </a:t>
            </a:r>
            <a:r>
              <a:rPr lang="en-US" sz="1600" dirty="0" smtClean="0">
                <a:solidFill>
                  <a:srgbClr val="CC3399"/>
                </a:solidFill>
              </a:rPr>
              <a:t>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pic>
        <p:nvPicPr>
          <p:cNvPr id="18445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484313"/>
            <a:ext cx="2103437" cy="249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8446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292600"/>
            <a:ext cx="2112962" cy="247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7" name="TextBox 14"/>
          <p:cNvSpPr txBox="1">
            <a:spLocks noChangeArrowheads="1"/>
          </p:cNvSpPr>
          <p:nvPr/>
        </p:nvSpPr>
        <p:spPr bwMode="auto">
          <a:xfrm>
            <a:off x="5507038" y="1177925"/>
            <a:ext cx="12255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55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pic>
        <p:nvPicPr>
          <p:cNvPr id="18448" name="Picture 13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48488" y="1412875"/>
            <a:ext cx="2078037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49" name="TextBox 16"/>
          <p:cNvSpPr txBox="1">
            <a:spLocks noChangeArrowheads="1"/>
          </p:cNvSpPr>
          <p:nvPr/>
        </p:nvSpPr>
        <p:spPr bwMode="auto">
          <a:xfrm>
            <a:off x="7812088" y="1114425"/>
            <a:ext cx="12239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56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pic>
        <p:nvPicPr>
          <p:cNvPr id="18450" name="Picture 15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27850" y="4221163"/>
            <a:ext cx="2095500" cy="246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8451" name="TextBox 14"/>
          <p:cNvSpPr txBox="1">
            <a:spLocks noChangeArrowheads="1"/>
          </p:cNvSpPr>
          <p:nvPr/>
        </p:nvSpPr>
        <p:spPr bwMode="auto">
          <a:xfrm>
            <a:off x="7702550" y="3933825"/>
            <a:ext cx="1838325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56</a:t>
            </a:r>
            <a:r>
              <a:rPr lang="en-US" sz="1600" dirty="0">
                <a:solidFill>
                  <a:srgbClr val="CC3399"/>
                </a:solidFill>
              </a:rPr>
              <a:t>(0</a:t>
            </a:r>
            <a:r>
              <a:rPr lang="en-US" sz="1600" dirty="0" smtClean="0">
                <a:solidFill>
                  <a:srgbClr val="CC3399"/>
                </a:solidFill>
              </a:rPr>
              <a:t>)= </a:t>
            </a:r>
            <a:r>
              <a:rPr lang="ru-RU" sz="1600" dirty="0" smtClean="0">
                <a:solidFill>
                  <a:srgbClr val="CC00CC"/>
                </a:solidFill>
              </a:rPr>
              <a:t>–</a:t>
            </a:r>
            <a:r>
              <a:rPr lang="en-US" sz="1600" dirty="0" smtClean="0">
                <a:solidFill>
                  <a:srgbClr val="CC3399"/>
                </a:solidFill>
                <a:sym typeface="Mathematica1" pitchFamily="2" charset="2"/>
              </a:rPr>
              <a:t> </a:t>
            </a:r>
            <a:r>
              <a:rPr lang="en-US" sz="1600" dirty="0" smtClean="0">
                <a:solidFill>
                  <a:srgbClr val="CC3399"/>
                </a:solidFill>
              </a:rPr>
              <a:t>0.3</a:t>
            </a:r>
            <a:endParaRPr lang="ru-RU" sz="1600" i="1" dirty="0">
              <a:solidFill>
                <a:srgbClr val="CC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9458" name="Rectangle 1"/>
          <p:cNvSpPr>
            <a:spLocks noChangeArrowheads="1"/>
          </p:cNvSpPr>
          <p:nvPr/>
        </p:nvSpPr>
        <p:spPr bwMode="auto">
          <a:xfrm>
            <a:off x="250825" y="115888"/>
            <a:ext cx="586263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i="1"/>
              <a:t>Движение полярона при наличии в цепочке </a:t>
            </a:r>
          </a:p>
          <a:p>
            <a:r>
              <a:rPr lang="ru-RU" i="1"/>
              <a:t>локализованных  возбуждений</a:t>
            </a:r>
            <a:r>
              <a:rPr lang="ru-RU"/>
              <a:t>.</a:t>
            </a:r>
            <a:r>
              <a:rPr lang="en-US"/>
              <a:t> </a:t>
            </a:r>
            <a:endParaRPr lang="ru-RU"/>
          </a:p>
        </p:txBody>
      </p:sp>
      <p:sp>
        <p:nvSpPr>
          <p:cNvPr id="19459" name="TextBox 6"/>
          <p:cNvSpPr txBox="1">
            <a:spLocks noChangeArrowheads="1"/>
          </p:cNvSpPr>
          <p:nvPr/>
        </p:nvSpPr>
        <p:spPr bwMode="auto">
          <a:xfrm>
            <a:off x="6510338" y="93663"/>
            <a:ext cx="3317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>
                <a:solidFill>
                  <a:srgbClr val="800080"/>
                </a:solidFill>
              </a:rPr>
              <a:t>Длина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=101</a:t>
            </a:r>
            <a:r>
              <a:rPr lang="ru-RU" sz="1800">
                <a:solidFill>
                  <a:srgbClr val="800080"/>
                </a:solidFill>
              </a:rPr>
              <a:t>, </a:t>
            </a:r>
            <a:endParaRPr lang="en-US" sz="1800">
              <a:solidFill>
                <a:srgbClr val="800080"/>
              </a:solidFill>
            </a:endParaRPr>
          </a:p>
          <a:p>
            <a:pPr eaLnBrk="1" hangingPunct="1"/>
            <a:r>
              <a:rPr lang="ru-RU" sz="1800">
                <a:solidFill>
                  <a:srgbClr val="800080"/>
                </a:solidFill>
              </a:rPr>
              <a:t>центр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=51</a:t>
            </a:r>
            <a:endParaRPr lang="ru-RU" sz="1800">
              <a:solidFill>
                <a:srgbClr val="800080"/>
              </a:solidFill>
            </a:endParaRPr>
          </a:p>
        </p:txBody>
      </p:sp>
      <p:pic>
        <p:nvPicPr>
          <p:cNvPr id="19460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350963"/>
            <a:ext cx="2090738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1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11413" y="1341438"/>
            <a:ext cx="2117725" cy="2492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2" name="Picture 7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341438"/>
            <a:ext cx="2095500" cy="24765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3" name="Picture 8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15150" y="1341438"/>
            <a:ext cx="2108200" cy="2481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4" name="Picture 9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11125" y="4221163"/>
            <a:ext cx="2084388" cy="246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5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4292600"/>
            <a:ext cx="2082800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6" name="Picture 11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4292600"/>
            <a:ext cx="2097087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19467" name="Picture 12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56425" y="4276725"/>
            <a:ext cx="2074863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19468" name="TextBox 13"/>
          <p:cNvSpPr txBox="1">
            <a:spLocks noChangeArrowheads="1"/>
          </p:cNvSpPr>
          <p:nvPr/>
        </p:nvSpPr>
        <p:spPr bwMode="auto">
          <a:xfrm>
            <a:off x="900113" y="1052513"/>
            <a:ext cx="12239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57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19469" name="TextBox 14"/>
          <p:cNvSpPr txBox="1">
            <a:spLocks noChangeArrowheads="1"/>
          </p:cNvSpPr>
          <p:nvPr/>
        </p:nvSpPr>
        <p:spPr bwMode="auto">
          <a:xfrm>
            <a:off x="3348038" y="1042988"/>
            <a:ext cx="12239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58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19470" name="TextBox 15"/>
          <p:cNvSpPr txBox="1">
            <a:spLocks noChangeArrowheads="1"/>
          </p:cNvSpPr>
          <p:nvPr/>
        </p:nvSpPr>
        <p:spPr bwMode="auto">
          <a:xfrm>
            <a:off x="5580063" y="1042988"/>
            <a:ext cx="12239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59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19471" name="TextBox 16"/>
          <p:cNvSpPr txBox="1">
            <a:spLocks noChangeArrowheads="1"/>
          </p:cNvSpPr>
          <p:nvPr/>
        </p:nvSpPr>
        <p:spPr bwMode="auto">
          <a:xfrm>
            <a:off x="7812088" y="1042988"/>
            <a:ext cx="12239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60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19472" name="TextBox 17"/>
          <p:cNvSpPr txBox="1">
            <a:spLocks noChangeArrowheads="1"/>
          </p:cNvSpPr>
          <p:nvPr/>
        </p:nvSpPr>
        <p:spPr bwMode="auto">
          <a:xfrm>
            <a:off x="971550" y="3933825"/>
            <a:ext cx="12239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61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19473" name="TextBox 18"/>
          <p:cNvSpPr txBox="1">
            <a:spLocks noChangeArrowheads="1"/>
          </p:cNvSpPr>
          <p:nvPr/>
        </p:nvSpPr>
        <p:spPr bwMode="auto">
          <a:xfrm>
            <a:off x="3276600" y="3995738"/>
            <a:ext cx="12239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62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19474" name="TextBox 19"/>
          <p:cNvSpPr txBox="1">
            <a:spLocks noChangeArrowheads="1"/>
          </p:cNvSpPr>
          <p:nvPr/>
        </p:nvSpPr>
        <p:spPr bwMode="auto">
          <a:xfrm>
            <a:off x="5580063" y="3995738"/>
            <a:ext cx="12239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64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19475" name="TextBox 20"/>
          <p:cNvSpPr txBox="1">
            <a:spLocks noChangeArrowheads="1"/>
          </p:cNvSpPr>
          <p:nvPr/>
        </p:nvSpPr>
        <p:spPr bwMode="auto">
          <a:xfrm>
            <a:off x="7883525" y="3995738"/>
            <a:ext cx="1225550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66</a:t>
            </a:r>
            <a:r>
              <a:rPr lang="en-US" sz="1600" dirty="0">
                <a:solidFill>
                  <a:srgbClr val="CC3399"/>
                </a:solidFill>
              </a:rPr>
              <a:t>(0)=0.3</a:t>
            </a:r>
            <a:endParaRPr lang="ru-RU" sz="1600" i="1" dirty="0">
              <a:solidFill>
                <a:srgbClr val="CC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482" name="Rectangle 1"/>
          <p:cNvSpPr>
            <a:spLocks noChangeArrowheads="1"/>
          </p:cNvSpPr>
          <p:nvPr/>
        </p:nvSpPr>
        <p:spPr bwMode="auto">
          <a:xfrm>
            <a:off x="250825" y="115888"/>
            <a:ext cx="586263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i="1"/>
              <a:t>Движение полярона при наличии в цепочке </a:t>
            </a:r>
          </a:p>
          <a:p>
            <a:r>
              <a:rPr lang="ru-RU" i="1"/>
              <a:t>локализованных  возбуждений</a:t>
            </a:r>
            <a:r>
              <a:rPr lang="ru-RU"/>
              <a:t>.</a:t>
            </a:r>
            <a:r>
              <a:rPr lang="en-US"/>
              <a:t> </a:t>
            </a:r>
            <a:endParaRPr lang="ru-RU"/>
          </a:p>
        </p:txBody>
      </p:sp>
      <p:sp>
        <p:nvSpPr>
          <p:cNvPr id="20483" name="TextBox 6"/>
          <p:cNvSpPr txBox="1">
            <a:spLocks noChangeArrowheads="1"/>
          </p:cNvSpPr>
          <p:nvPr/>
        </p:nvSpPr>
        <p:spPr bwMode="auto">
          <a:xfrm>
            <a:off x="6510338" y="93663"/>
            <a:ext cx="3317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>
                <a:solidFill>
                  <a:srgbClr val="800080"/>
                </a:solidFill>
              </a:rPr>
              <a:t>Длина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=101</a:t>
            </a:r>
            <a:r>
              <a:rPr lang="ru-RU" sz="1800">
                <a:solidFill>
                  <a:srgbClr val="800080"/>
                </a:solidFill>
              </a:rPr>
              <a:t>, </a:t>
            </a:r>
            <a:endParaRPr lang="en-US" sz="1800">
              <a:solidFill>
                <a:srgbClr val="800080"/>
              </a:solidFill>
            </a:endParaRPr>
          </a:p>
          <a:p>
            <a:pPr eaLnBrk="1" hangingPunct="1"/>
            <a:r>
              <a:rPr lang="ru-RU" sz="1800">
                <a:solidFill>
                  <a:srgbClr val="800080"/>
                </a:solidFill>
              </a:rPr>
              <a:t>центр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=51</a:t>
            </a:r>
            <a:endParaRPr lang="ru-RU" sz="1800">
              <a:solidFill>
                <a:srgbClr val="800080"/>
              </a:solidFill>
            </a:endParaRPr>
          </a:p>
        </p:txBody>
      </p:sp>
      <p:pic>
        <p:nvPicPr>
          <p:cNvPr id="2048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341438"/>
            <a:ext cx="2090738" cy="246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5" name="TextBox 14"/>
          <p:cNvSpPr txBox="1">
            <a:spLocks noChangeArrowheads="1"/>
          </p:cNvSpPr>
          <p:nvPr/>
        </p:nvSpPr>
        <p:spPr bwMode="auto">
          <a:xfrm>
            <a:off x="898525" y="1125538"/>
            <a:ext cx="12969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 dirty="0">
                <a:solidFill>
                  <a:srgbClr val="640000"/>
                </a:solidFill>
              </a:rPr>
              <a:t>q</a:t>
            </a:r>
            <a:r>
              <a:rPr lang="en-GB" sz="1400" baseline="-25000" dirty="0">
                <a:solidFill>
                  <a:srgbClr val="640000"/>
                </a:solidFill>
              </a:rPr>
              <a:t>5</a:t>
            </a:r>
            <a:r>
              <a:rPr lang="en-US" sz="1400" baseline="-25000" dirty="0">
                <a:solidFill>
                  <a:srgbClr val="640000"/>
                </a:solidFill>
              </a:rPr>
              <a:t>2</a:t>
            </a:r>
            <a:r>
              <a:rPr lang="en-US" sz="1400" dirty="0">
                <a:solidFill>
                  <a:srgbClr val="640000"/>
                </a:solidFill>
              </a:rPr>
              <a:t>(0) =</a:t>
            </a:r>
            <a:r>
              <a:rPr lang="en-US" sz="1400" i="1" dirty="0">
                <a:solidFill>
                  <a:srgbClr val="640000"/>
                </a:solidFill>
              </a:rPr>
              <a:t> q</a:t>
            </a:r>
            <a:r>
              <a:rPr lang="en-GB" sz="1400" baseline="-25000" dirty="0">
                <a:solidFill>
                  <a:srgbClr val="640000"/>
                </a:solidFill>
              </a:rPr>
              <a:t>5</a:t>
            </a:r>
            <a:r>
              <a:rPr lang="ru-RU" sz="1400" baseline="-25000" dirty="0">
                <a:solidFill>
                  <a:srgbClr val="640000"/>
                </a:solidFill>
              </a:rPr>
              <a:t>1</a:t>
            </a:r>
            <a:r>
              <a:rPr lang="en-US" sz="1400" dirty="0">
                <a:solidFill>
                  <a:srgbClr val="640000"/>
                </a:solidFill>
              </a:rPr>
              <a:t>(0)</a:t>
            </a:r>
            <a:endParaRPr lang="ru-RU" sz="1400" i="1" dirty="0">
              <a:solidFill>
                <a:srgbClr val="640000"/>
              </a:solidFill>
            </a:endParaRPr>
          </a:p>
        </p:txBody>
      </p:sp>
      <p:pic>
        <p:nvPicPr>
          <p:cNvPr id="20486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341438"/>
            <a:ext cx="2095500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7" name="TextBox 14"/>
          <p:cNvSpPr txBox="1">
            <a:spLocks noChangeArrowheads="1"/>
          </p:cNvSpPr>
          <p:nvPr/>
        </p:nvSpPr>
        <p:spPr bwMode="auto">
          <a:xfrm>
            <a:off x="2627313" y="1052513"/>
            <a:ext cx="19383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>
                <a:solidFill>
                  <a:srgbClr val="640000"/>
                </a:solidFill>
              </a:rPr>
              <a:t>q</a:t>
            </a:r>
            <a:r>
              <a:rPr lang="en-GB" sz="1400" baseline="-25000">
                <a:solidFill>
                  <a:srgbClr val="640000"/>
                </a:solidFill>
              </a:rPr>
              <a:t>5</a:t>
            </a:r>
            <a:r>
              <a:rPr lang="en-US" sz="1400" baseline="-25000">
                <a:solidFill>
                  <a:srgbClr val="640000"/>
                </a:solidFill>
              </a:rPr>
              <a:t>2</a:t>
            </a:r>
            <a:r>
              <a:rPr lang="en-US" sz="1400">
                <a:solidFill>
                  <a:srgbClr val="640000"/>
                </a:solidFill>
              </a:rPr>
              <a:t>(0) =</a:t>
            </a:r>
            <a:r>
              <a:rPr lang="en-US" sz="1400" i="1">
                <a:solidFill>
                  <a:srgbClr val="640000"/>
                </a:solidFill>
              </a:rPr>
              <a:t> q</a:t>
            </a:r>
            <a:r>
              <a:rPr lang="en-GB" sz="1400" baseline="-25000">
                <a:solidFill>
                  <a:srgbClr val="640000"/>
                </a:solidFill>
              </a:rPr>
              <a:t>53</a:t>
            </a:r>
            <a:r>
              <a:rPr lang="en-US" sz="1400">
                <a:solidFill>
                  <a:srgbClr val="640000"/>
                </a:solidFill>
              </a:rPr>
              <a:t>(0) =</a:t>
            </a:r>
            <a:r>
              <a:rPr lang="en-US" sz="1400" i="1">
                <a:solidFill>
                  <a:srgbClr val="640000"/>
                </a:solidFill>
              </a:rPr>
              <a:t> q</a:t>
            </a:r>
            <a:r>
              <a:rPr lang="en-GB" sz="1400" baseline="-25000">
                <a:solidFill>
                  <a:srgbClr val="640000"/>
                </a:solidFill>
              </a:rPr>
              <a:t>5</a:t>
            </a:r>
            <a:r>
              <a:rPr lang="ru-RU" sz="1400" baseline="-25000">
                <a:solidFill>
                  <a:srgbClr val="640000"/>
                </a:solidFill>
              </a:rPr>
              <a:t>1</a:t>
            </a:r>
            <a:r>
              <a:rPr lang="en-US" sz="1400">
                <a:solidFill>
                  <a:srgbClr val="640000"/>
                </a:solidFill>
              </a:rPr>
              <a:t>(0)</a:t>
            </a:r>
            <a:endParaRPr lang="ru-RU" sz="1400" i="1">
              <a:solidFill>
                <a:srgbClr val="640000"/>
              </a:solidFill>
            </a:endParaRPr>
          </a:p>
        </p:txBody>
      </p:sp>
      <p:pic>
        <p:nvPicPr>
          <p:cNvPr id="20488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320800"/>
            <a:ext cx="2079625" cy="246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89" name="TextBox 14"/>
          <p:cNvSpPr txBox="1">
            <a:spLocks noChangeArrowheads="1"/>
          </p:cNvSpPr>
          <p:nvPr/>
        </p:nvSpPr>
        <p:spPr bwMode="auto">
          <a:xfrm>
            <a:off x="5035550" y="1033463"/>
            <a:ext cx="17684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 dirty="0">
                <a:solidFill>
                  <a:srgbClr val="640000"/>
                </a:solidFill>
              </a:rPr>
              <a:t>q</a:t>
            </a:r>
            <a:r>
              <a:rPr lang="en-GB" sz="1400" baseline="-25000" dirty="0">
                <a:solidFill>
                  <a:srgbClr val="640000"/>
                </a:solidFill>
              </a:rPr>
              <a:t>5</a:t>
            </a:r>
            <a:r>
              <a:rPr lang="en-US" sz="1400" baseline="-25000" dirty="0">
                <a:solidFill>
                  <a:srgbClr val="640000"/>
                </a:solidFill>
              </a:rPr>
              <a:t>2</a:t>
            </a:r>
            <a:r>
              <a:rPr lang="en-US" sz="1400" dirty="0">
                <a:solidFill>
                  <a:srgbClr val="640000"/>
                </a:solidFill>
              </a:rPr>
              <a:t>(0) =</a:t>
            </a:r>
            <a:r>
              <a:rPr lang="en-US" sz="1400" i="1" dirty="0">
                <a:solidFill>
                  <a:srgbClr val="640000"/>
                </a:solidFill>
              </a:rPr>
              <a:t> q</a:t>
            </a:r>
            <a:r>
              <a:rPr lang="en-GB" sz="1400" baseline="-25000" dirty="0">
                <a:solidFill>
                  <a:srgbClr val="640000"/>
                </a:solidFill>
              </a:rPr>
              <a:t>5</a:t>
            </a:r>
            <a:r>
              <a:rPr lang="ru-RU" sz="1400" baseline="-25000" dirty="0">
                <a:solidFill>
                  <a:srgbClr val="640000"/>
                </a:solidFill>
              </a:rPr>
              <a:t>1</a:t>
            </a:r>
            <a:r>
              <a:rPr lang="en-US" sz="1400" dirty="0">
                <a:solidFill>
                  <a:srgbClr val="640000"/>
                </a:solidFill>
              </a:rPr>
              <a:t>(0)</a:t>
            </a:r>
            <a:r>
              <a:rPr lang="en-US" sz="1400" dirty="0">
                <a:solidFill>
                  <a:srgbClr val="CC3399"/>
                </a:solidFill>
                <a:sym typeface="Mathematica1" pitchFamily="2" charset="2"/>
              </a:rPr>
              <a:t> </a:t>
            </a:r>
            <a:r>
              <a:rPr lang="ru-RU" sz="1400" dirty="0" smtClean="0">
                <a:solidFill>
                  <a:srgbClr val="640000"/>
                </a:solidFill>
              </a:rPr>
              <a:t>–</a:t>
            </a:r>
            <a:r>
              <a:rPr lang="en-US" sz="1400" dirty="0" smtClean="0">
                <a:solidFill>
                  <a:srgbClr val="CC3399"/>
                </a:solidFill>
                <a:sym typeface="Mathematica1" pitchFamily="2" charset="2"/>
              </a:rPr>
              <a:t> </a:t>
            </a:r>
            <a:r>
              <a:rPr lang="en-US" sz="1400" dirty="0">
                <a:solidFill>
                  <a:srgbClr val="640000"/>
                </a:solidFill>
              </a:rPr>
              <a:t>0.1</a:t>
            </a:r>
            <a:endParaRPr lang="ru-RU" sz="1400" i="1" dirty="0">
              <a:solidFill>
                <a:srgbClr val="640000"/>
              </a:solidFill>
            </a:endParaRPr>
          </a:p>
        </p:txBody>
      </p:sp>
      <p:pic>
        <p:nvPicPr>
          <p:cNvPr id="20490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1341438"/>
            <a:ext cx="2087562" cy="24717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1" name="TextBox 14"/>
          <p:cNvSpPr txBox="1">
            <a:spLocks noChangeArrowheads="1"/>
          </p:cNvSpPr>
          <p:nvPr/>
        </p:nvSpPr>
        <p:spPr bwMode="auto">
          <a:xfrm>
            <a:off x="7216775" y="1052513"/>
            <a:ext cx="1768475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 dirty="0">
                <a:solidFill>
                  <a:srgbClr val="640000"/>
                </a:solidFill>
              </a:rPr>
              <a:t>q</a:t>
            </a:r>
            <a:r>
              <a:rPr lang="en-GB" sz="1400" baseline="-25000" dirty="0">
                <a:solidFill>
                  <a:srgbClr val="640000"/>
                </a:solidFill>
              </a:rPr>
              <a:t>5</a:t>
            </a:r>
            <a:r>
              <a:rPr lang="en-US" sz="1400" baseline="-25000" dirty="0">
                <a:solidFill>
                  <a:srgbClr val="640000"/>
                </a:solidFill>
              </a:rPr>
              <a:t>2</a:t>
            </a:r>
            <a:r>
              <a:rPr lang="en-US" sz="1400" dirty="0">
                <a:solidFill>
                  <a:srgbClr val="640000"/>
                </a:solidFill>
              </a:rPr>
              <a:t>(0) =</a:t>
            </a:r>
            <a:r>
              <a:rPr lang="en-US" sz="1400" i="1" dirty="0">
                <a:solidFill>
                  <a:srgbClr val="640000"/>
                </a:solidFill>
              </a:rPr>
              <a:t> q</a:t>
            </a:r>
            <a:r>
              <a:rPr lang="en-GB" sz="1400" baseline="-25000" dirty="0">
                <a:solidFill>
                  <a:srgbClr val="640000"/>
                </a:solidFill>
              </a:rPr>
              <a:t>5</a:t>
            </a:r>
            <a:r>
              <a:rPr lang="ru-RU" sz="1400" baseline="-25000" dirty="0">
                <a:solidFill>
                  <a:srgbClr val="640000"/>
                </a:solidFill>
              </a:rPr>
              <a:t>1</a:t>
            </a:r>
            <a:r>
              <a:rPr lang="en-US" sz="1400" dirty="0">
                <a:solidFill>
                  <a:srgbClr val="640000"/>
                </a:solidFill>
              </a:rPr>
              <a:t>(0)</a:t>
            </a:r>
            <a:r>
              <a:rPr lang="en-US" sz="1400" dirty="0">
                <a:solidFill>
                  <a:srgbClr val="CC3399"/>
                </a:solidFill>
                <a:sym typeface="Mathematica1" pitchFamily="2" charset="2"/>
              </a:rPr>
              <a:t> </a:t>
            </a:r>
            <a:r>
              <a:rPr lang="ru-RU" sz="1400" dirty="0" smtClean="0">
                <a:solidFill>
                  <a:srgbClr val="640000"/>
                </a:solidFill>
              </a:rPr>
              <a:t>–</a:t>
            </a:r>
            <a:r>
              <a:rPr lang="en-US" sz="1400" dirty="0" smtClean="0">
                <a:solidFill>
                  <a:srgbClr val="CC3399"/>
                </a:solidFill>
                <a:sym typeface="Mathematica1" pitchFamily="2" charset="2"/>
              </a:rPr>
              <a:t> </a:t>
            </a:r>
            <a:r>
              <a:rPr lang="en-US" sz="1400" dirty="0">
                <a:solidFill>
                  <a:srgbClr val="640000"/>
                </a:solidFill>
              </a:rPr>
              <a:t>0.2</a:t>
            </a:r>
            <a:endParaRPr lang="ru-RU" sz="1400" i="1" dirty="0">
              <a:solidFill>
                <a:srgbClr val="640000"/>
              </a:solidFill>
            </a:endParaRPr>
          </a:p>
        </p:txBody>
      </p:sp>
      <p:pic>
        <p:nvPicPr>
          <p:cNvPr id="20492" name="Picture 8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11138" y="4292600"/>
            <a:ext cx="2087562" cy="246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3" name="TextBox 14"/>
          <p:cNvSpPr txBox="1">
            <a:spLocks noChangeArrowheads="1"/>
          </p:cNvSpPr>
          <p:nvPr/>
        </p:nvSpPr>
        <p:spPr bwMode="auto">
          <a:xfrm>
            <a:off x="179388" y="4005263"/>
            <a:ext cx="1985962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>
                <a:solidFill>
                  <a:srgbClr val="640000"/>
                </a:solidFill>
              </a:rPr>
              <a:t>q</a:t>
            </a:r>
            <a:r>
              <a:rPr lang="en-GB" sz="1400" baseline="-25000">
                <a:solidFill>
                  <a:srgbClr val="640000"/>
                </a:solidFill>
              </a:rPr>
              <a:t>5</a:t>
            </a:r>
            <a:r>
              <a:rPr lang="en-US" sz="1400" baseline="-25000">
                <a:solidFill>
                  <a:srgbClr val="640000"/>
                </a:solidFill>
              </a:rPr>
              <a:t>2</a:t>
            </a:r>
            <a:r>
              <a:rPr lang="en-US" sz="1400">
                <a:solidFill>
                  <a:srgbClr val="640000"/>
                </a:solidFill>
              </a:rPr>
              <a:t>(0) = …</a:t>
            </a:r>
            <a:r>
              <a:rPr lang="en-US" sz="1400" i="1">
                <a:solidFill>
                  <a:srgbClr val="640000"/>
                </a:solidFill>
              </a:rPr>
              <a:t> =q</a:t>
            </a:r>
            <a:r>
              <a:rPr lang="en-US" sz="1400" baseline="-25000">
                <a:solidFill>
                  <a:srgbClr val="640000"/>
                </a:solidFill>
              </a:rPr>
              <a:t>62</a:t>
            </a:r>
            <a:r>
              <a:rPr lang="en-US" sz="1400">
                <a:solidFill>
                  <a:srgbClr val="640000"/>
                </a:solidFill>
              </a:rPr>
              <a:t>(0)=</a:t>
            </a:r>
            <a:r>
              <a:rPr lang="en-US" sz="1400">
                <a:solidFill>
                  <a:srgbClr val="CC3399"/>
                </a:solidFill>
                <a:sym typeface="Mathematica1" pitchFamily="2" charset="2"/>
              </a:rPr>
              <a:t> </a:t>
            </a:r>
            <a:r>
              <a:rPr lang="en-US" sz="1400">
                <a:solidFill>
                  <a:srgbClr val="640000"/>
                </a:solidFill>
              </a:rPr>
              <a:t>0.1</a:t>
            </a:r>
            <a:endParaRPr lang="ru-RU" sz="1400" i="1">
              <a:solidFill>
                <a:srgbClr val="640000"/>
              </a:solidFill>
            </a:endParaRPr>
          </a:p>
        </p:txBody>
      </p:sp>
      <p:pic>
        <p:nvPicPr>
          <p:cNvPr id="20494" name="Picture 10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57450" y="4275138"/>
            <a:ext cx="2087563" cy="247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5" name="TextBox 14"/>
          <p:cNvSpPr txBox="1">
            <a:spLocks noChangeArrowheads="1"/>
          </p:cNvSpPr>
          <p:nvPr/>
        </p:nvSpPr>
        <p:spPr bwMode="auto">
          <a:xfrm>
            <a:off x="2971800" y="4006850"/>
            <a:ext cx="1671638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 dirty="0">
                <a:solidFill>
                  <a:srgbClr val="640000"/>
                </a:solidFill>
              </a:rPr>
              <a:t>q</a:t>
            </a:r>
            <a:r>
              <a:rPr lang="en-GB" sz="1400" baseline="-25000" dirty="0">
                <a:solidFill>
                  <a:srgbClr val="640000"/>
                </a:solidFill>
              </a:rPr>
              <a:t>5</a:t>
            </a:r>
            <a:r>
              <a:rPr lang="en-US" sz="1400" baseline="-25000" dirty="0">
                <a:solidFill>
                  <a:srgbClr val="640000"/>
                </a:solidFill>
              </a:rPr>
              <a:t>2-62</a:t>
            </a:r>
            <a:r>
              <a:rPr lang="en-US" sz="1400" dirty="0">
                <a:solidFill>
                  <a:srgbClr val="640000"/>
                </a:solidFill>
              </a:rPr>
              <a:t>(0)=</a:t>
            </a:r>
            <a:r>
              <a:rPr lang="en-US" sz="1400" dirty="0">
                <a:solidFill>
                  <a:srgbClr val="CC3399"/>
                </a:solidFill>
                <a:sym typeface="Mathematica1" pitchFamily="2" charset="2"/>
              </a:rPr>
              <a:t> </a:t>
            </a:r>
            <a:r>
              <a:rPr lang="en-US" sz="1400" dirty="0">
                <a:solidFill>
                  <a:srgbClr val="640000"/>
                </a:solidFill>
              </a:rPr>
              <a:t>0.1</a:t>
            </a:r>
            <a:r>
              <a:rPr lang="en-US" sz="1400" dirty="0" smtClean="0">
                <a:solidFill>
                  <a:srgbClr val="640000"/>
                </a:solidFill>
              </a:rPr>
              <a:t>*(</a:t>
            </a:r>
            <a:r>
              <a:rPr lang="ru-RU" sz="1400" dirty="0" smtClean="0">
                <a:solidFill>
                  <a:srgbClr val="640000"/>
                </a:solidFill>
              </a:rPr>
              <a:t>–</a:t>
            </a:r>
            <a:r>
              <a:rPr lang="en-US" sz="1400" dirty="0" smtClean="0">
                <a:solidFill>
                  <a:srgbClr val="640000"/>
                </a:solidFill>
              </a:rPr>
              <a:t>1)</a:t>
            </a:r>
            <a:r>
              <a:rPr lang="en-US" sz="1800" i="1" baseline="30000" dirty="0" smtClean="0">
                <a:solidFill>
                  <a:srgbClr val="640000"/>
                </a:solidFill>
              </a:rPr>
              <a:t>n</a:t>
            </a:r>
            <a:endParaRPr lang="ru-RU" sz="1400" i="1" dirty="0">
              <a:solidFill>
                <a:srgbClr val="640000"/>
              </a:solidFill>
            </a:endParaRPr>
          </a:p>
        </p:txBody>
      </p:sp>
      <p:pic>
        <p:nvPicPr>
          <p:cNvPr id="20496" name="Picture 12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30750" y="4262438"/>
            <a:ext cx="2092325" cy="2482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7" name="TextBox 14"/>
          <p:cNvSpPr txBox="1">
            <a:spLocks noChangeArrowheads="1"/>
          </p:cNvSpPr>
          <p:nvPr/>
        </p:nvSpPr>
        <p:spPr bwMode="auto">
          <a:xfrm>
            <a:off x="5616575" y="4024313"/>
            <a:ext cx="1258888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>
                <a:solidFill>
                  <a:srgbClr val="640000"/>
                </a:solidFill>
              </a:rPr>
              <a:t>q</a:t>
            </a:r>
            <a:r>
              <a:rPr lang="en-GB" sz="1400" baseline="-25000">
                <a:solidFill>
                  <a:srgbClr val="640000"/>
                </a:solidFill>
              </a:rPr>
              <a:t>56</a:t>
            </a:r>
            <a:r>
              <a:rPr lang="en-US" sz="1400">
                <a:solidFill>
                  <a:srgbClr val="640000"/>
                </a:solidFill>
              </a:rPr>
              <a:t>(0) =</a:t>
            </a:r>
            <a:r>
              <a:rPr lang="en-US" sz="1400" i="1">
                <a:solidFill>
                  <a:srgbClr val="640000"/>
                </a:solidFill>
              </a:rPr>
              <a:t> </a:t>
            </a:r>
            <a:r>
              <a:rPr lang="en-US" sz="1400">
                <a:solidFill>
                  <a:srgbClr val="640000"/>
                </a:solidFill>
              </a:rPr>
              <a:t>0.3</a:t>
            </a:r>
            <a:endParaRPr lang="ru-RU" sz="1400" i="1">
              <a:solidFill>
                <a:srgbClr val="640000"/>
              </a:solidFill>
            </a:endParaRPr>
          </a:p>
        </p:txBody>
      </p:sp>
      <p:pic>
        <p:nvPicPr>
          <p:cNvPr id="20498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94513" y="4316413"/>
            <a:ext cx="2090737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499" name="TextBox 14"/>
          <p:cNvSpPr txBox="1">
            <a:spLocks noChangeArrowheads="1"/>
          </p:cNvSpPr>
          <p:nvPr/>
        </p:nvSpPr>
        <p:spPr bwMode="auto">
          <a:xfrm>
            <a:off x="7648575" y="4076700"/>
            <a:ext cx="1244600" cy="30777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 dirty="0">
                <a:solidFill>
                  <a:srgbClr val="640000"/>
                </a:solidFill>
              </a:rPr>
              <a:t>q</a:t>
            </a:r>
            <a:r>
              <a:rPr lang="en-GB" sz="1400" baseline="-25000" dirty="0">
                <a:solidFill>
                  <a:srgbClr val="640000"/>
                </a:solidFill>
              </a:rPr>
              <a:t>5</a:t>
            </a:r>
            <a:r>
              <a:rPr lang="en-US" sz="1400" baseline="-25000" dirty="0">
                <a:solidFill>
                  <a:srgbClr val="640000"/>
                </a:solidFill>
              </a:rPr>
              <a:t>6</a:t>
            </a:r>
            <a:r>
              <a:rPr lang="en-US" sz="1400" dirty="0">
                <a:solidFill>
                  <a:srgbClr val="640000"/>
                </a:solidFill>
              </a:rPr>
              <a:t>(0) =</a:t>
            </a:r>
            <a:r>
              <a:rPr lang="en-US" sz="1400" i="1" dirty="0">
                <a:solidFill>
                  <a:srgbClr val="640000"/>
                </a:solidFill>
              </a:rPr>
              <a:t> </a:t>
            </a:r>
            <a:r>
              <a:rPr lang="ru-RU" sz="1400" dirty="0" smtClean="0">
                <a:solidFill>
                  <a:srgbClr val="640000"/>
                </a:solidFill>
              </a:rPr>
              <a:t>–</a:t>
            </a:r>
            <a:r>
              <a:rPr lang="en-US" sz="1400" dirty="0" smtClean="0">
                <a:solidFill>
                  <a:srgbClr val="CC3399"/>
                </a:solidFill>
                <a:sym typeface="Mathematica1" pitchFamily="2" charset="2"/>
              </a:rPr>
              <a:t> </a:t>
            </a:r>
            <a:r>
              <a:rPr lang="en-US" sz="1400" dirty="0">
                <a:solidFill>
                  <a:srgbClr val="640000"/>
                </a:solidFill>
              </a:rPr>
              <a:t>0.3</a:t>
            </a:r>
            <a:endParaRPr lang="ru-RU" sz="1400" i="1" dirty="0">
              <a:solidFill>
                <a:srgbClr val="64000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506" name="Rectangle 1"/>
          <p:cNvSpPr>
            <a:spLocks noChangeArrowheads="1"/>
          </p:cNvSpPr>
          <p:nvPr/>
        </p:nvSpPr>
        <p:spPr bwMode="auto">
          <a:xfrm>
            <a:off x="250825" y="115888"/>
            <a:ext cx="586263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i="1"/>
              <a:t>Движение полярона при наличии в цепочке </a:t>
            </a:r>
          </a:p>
          <a:p>
            <a:r>
              <a:rPr lang="ru-RU" i="1"/>
              <a:t>локализованных  возбуждений</a:t>
            </a:r>
            <a:r>
              <a:rPr lang="ru-RU"/>
              <a:t>.</a:t>
            </a:r>
            <a:r>
              <a:rPr lang="en-US"/>
              <a:t> </a:t>
            </a:r>
            <a:endParaRPr lang="ru-RU"/>
          </a:p>
        </p:txBody>
      </p:sp>
      <p:sp>
        <p:nvSpPr>
          <p:cNvPr id="21507" name="TextBox 6"/>
          <p:cNvSpPr txBox="1">
            <a:spLocks noChangeArrowheads="1"/>
          </p:cNvSpPr>
          <p:nvPr/>
        </p:nvSpPr>
        <p:spPr bwMode="auto">
          <a:xfrm>
            <a:off x="6510338" y="93663"/>
            <a:ext cx="3317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>
                <a:solidFill>
                  <a:srgbClr val="800080"/>
                </a:solidFill>
              </a:rPr>
              <a:t>Длина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=101</a:t>
            </a:r>
            <a:r>
              <a:rPr lang="ru-RU" sz="1800">
                <a:solidFill>
                  <a:srgbClr val="800080"/>
                </a:solidFill>
              </a:rPr>
              <a:t>, </a:t>
            </a:r>
            <a:endParaRPr lang="en-US" sz="1800">
              <a:solidFill>
                <a:srgbClr val="800080"/>
              </a:solidFill>
            </a:endParaRPr>
          </a:p>
          <a:p>
            <a:pPr eaLnBrk="1" hangingPunct="1"/>
            <a:r>
              <a:rPr lang="ru-RU" sz="1800">
                <a:solidFill>
                  <a:srgbClr val="800080"/>
                </a:solidFill>
              </a:rPr>
              <a:t>центр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=51</a:t>
            </a:r>
            <a:endParaRPr lang="ru-RU" sz="1800">
              <a:solidFill>
                <a:srgbClr val="800080"/>
              </a:solidFill>
            </a:endParaRPr>
          </a:p>
        </p:txBody>
      </p:sp>
      <p:pic>
        <p:nvPicPr>
          <p:cNvPr id="21508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406525"/>
            <a:ext cx="2078038" cy="248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09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1400175"/>
            <a:ext cx="2074863" cy="2493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0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3438" y="1468438"/>
            <a:ext cx="2070100" cy="24780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1" name="Picture 6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1444625"/>
            <a:ext cx="2066925" cy="2489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2" name="TextBox 14"/>
          <p:cNvSpPr txBox="1">
            <a:spLocks noChangeArrowheads="1"/>
          </p:cNvSpPr>
          <p:nvPr/>
        </p:nvSpPr>
        <p:spPr bwMode="auto">
          <a:xfrm>
            <a:off x="900113" y="1114425"/>
            <a:ext cx="12239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</a:t>
            </a:r>
            <a:r>
              <a:rPr lang="ru-RU" sz="1600" baseline="-25000" dirty="0">
                <a:solidFill>
                  <a:srgbClr val="CC3399"/>
                </a:solidFill>
              </a:rPr>
              <a:t>2</a:t>
            </a:r>
            <a:r>
              <a:rPr lang="en-US" sz="1600" dirty="0">
                <a:solidFill>
                  <a:srgbClr val="CC3399"/>
                </a:solidFill>
              </a:rPr>
              <a:t>(0)=0.6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21513" name="TextBox 14"/>
          <p:cNvSpPr txBox="1">
            <a:spLocks noChangeArrowheads="1"/>
          </p:cNvSpPr>
          <p:nvPr/>
        </p:nvSpPr>
        <p:spPr bwMode="auto">
          <a:xfrm>
            <a:off x="3276600" y="1114425"/>
            <a:ext cx="12239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</a:t>
            </a:r>
            <a:r>
              <a:rPr lang="ru-RU" sz="1600" baseline="-25000" dirty="0">
                <a:solidFill>
                  <a:srgbClr val="CC3399"/>
                </a:solidFill>
              </a:rPr>
              <a:t>4</a:t>
            </a:r>
            <a:r>
              <a:rPr lang="en-US" sz="1600" dirty="0">
                <a:solidFill>
                  <a:srgbClr val="CC3399"/>
                </a:solidFill>
              </a:rPr>
              <a:t>(0)=0.6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21514" name="TextBox 14"/>
          <p:cNvSpPr txBox="1">
            <a:spLocks noChangeArrowheads="1"/>
          </p:cNvSpPr>
          <p:nvPr/>
        </p:nvSpPr>
        <p:spPr bwMode="auto">
          <a:xfrm>
            <a:off x="5508625" y="1187450"/>
            <a:ext cx="12239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</a:t>
            </a:r>
            <a:r>
              <a:rPr lang="ru-RU" sz="1600" baseline="-25000" dirty="0">
                <a:solidFill>
                  <a:srgbClr val="CC3399"/>
                </a:solidFill>
              </a:rPr>
              <a:t>6</a:t>
            </a:r>
            <a:r>
              <a:rPr lang="en-US" sz="1600" dirty="0">
                <a:solidFill>
                  <a:srgbClr val="CC3399"/>
                </a:solidFill>
              </a:rPr>
              <a:t>(0)=0.6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21515" name="TextBox 14"/>
          <p:cNvSpPr txBox="1">
            <a:spLocks noChangeArrowheads="1"/>
          </p:cNvSpPr>
          <p:nvPr/>
        </p:nvSpPr>
        <p:spPr bwMode="auto">
          <a:xfrm>
            <a:off x="7596188" y="1147763"/>
            <a:ext cx="12239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</a:t>
            </a:r>
            <a:r>
              <a:rPr lang="ru-RU" sz="1600" baseline="-25000" dirty="0">
                <a:solidFill>
                  <a:srgbClr val="CC3399"/>
                </a:solidFill>
              </a:rPr>
              <a:t>8</a:t>
            </a:r>
            <a:r>
              <a:rPr lang="en-US" sz="1600" dirty="0">
                <a:solidFill>
                  <a:srgbClr val="CC3399"/>
                </a:solidFill>
              </a:rPr>
              <a:t>(0)=0.6</a:t>
            </a:r>
            <a:endParaRPr lang="ru-RU" sz="1600" i="1" dirty="0">
              <a:solidFill>
                <a:srgbClr val="CC3399"/>
              </a:solidFill>
            </a:endParaRPr>
          </a:p>
        </p:txBody>
      </p:sp>
      <p:pic>
        <p:nvPicPr>
          <p:cNvPr id="21516" name="Picture 7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8900" y="4292600"/>
            <a:ext cx="2066925" cy="24653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17" name="TextBox 14"/>
          <p:cNvSpPr txBox="1">
            <a:spLocks noChangeArrowheads="1"/>
          </p:cNvSpPr>
          <p:nvPr/>
        </p:nvSpPr>
        <p:spPr bwMode="auto">
          <a:xfrm>
            <a:off x="1014413" y="4033838"/>
            <a:ext cx="9937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 dirty="0">
                <a:solidFill>
                  <a:srgbClr val="640000"/>
                </a:solidFill>
              </a:rPr>
              <a:t>q</a:t>
            </a:r>
            <a:r>
              <a:rPr lang="en-GB" sz="1400" baseline="-25000" dirty="0">
                <a:solidFill>
                  <a:srgbClr val="640000"/>
                </a:solidFill>
              </a:rPr>
              <a:t>5</a:t>
            </a:r>
            <a:r>
              <a:rPr lang="ru-RU" sz="1400" baseline="-25000" dirty="0">
                <a:solidFill>
                  <a:srgbClr val="640000"/>
                </a:solidFill>
              </a:rPr>
              <a:t>2</a:t>
            </a:r>
            <a:r>
              <a:rPr lang="en-US" sz="1400" dirty="0">
                <a:solidFill>
                  <a:srgbClr val="640000"/>
                </a:solidFill>
              </a:rPr>
              <a:t>(0)=0.6</a:t>
            </a:r>
            <a:endParaRPr lang="ru-RU" sz="1400" i="1" dirty="0">
              <a:solidFill>
                <a:srgbClr val="640000"/>
              </a:solidFill>
            </a:endParaRPr>
          </a:p>
        </p:txBody>
      </p:sp>
      <p:pic>
        <p:nvPicPr>
          <p:cNvPr id="21518" name="Picture 8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39975" y="4313238"/>
            <a:ext cx="2074863" cy="249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19" name="Picture 9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572000" y="4267200"/>
            <a:ext cx="2065338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1520" name="Picture 14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58000" y="4222750"/>
            <a:ext cx="2079625" cy="24955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1521" name="TextBox 14"/>
          <p:cNvSpPr txBox="1">
            <a:spLocks noChangeArrowheads="1"/>
          </p:cNvSpPr>
          <p:nvPr/>
        </p:nvSpPr>
        <p:spPr bwMode="auto">
          <a:xfrm>
            <a:off x="3346450" y="4068763"/>
            <a:ext cx="9937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>
                <a:solidFill>
                  <a:srgbClr val="640000"/>
                </a:solidFill>
              </a:rPr>
              <a:t>q</a:t>
            </a:r>
            <a:r>
              <a:rPr lang="en-GB" sz="1400" baseline="-25000">
                <a:solidFill>
                  <a:srgbClr val="640000"/>
                </a:solidFill>
              </a:rPr>
              <a:t>5</a:t>
            </a:r>
            <a:r>
              <a:rPr lang="ru-RU" sz="1400" baseline="-25000">
                <a:solidFill>
                  <a:srgbClr val="640000"/>
                </a:solidFill>
              </a:rPr>
              <a:t>3</a:t>
            </a:r>
            <a:r>
              <a:rPr lang="en-US" sz="1400">
                <a:solidFill>
                  <a:srgbClr val="640000"/>
                </a:solidFill>
              </a:rPr>
              <a:t>(0)=0.6</a:t>
            </a:r>
            <a:endParaRPr lang="ru-RU" sz="1400" i="1">
              <a:solidFill>
                <a:srgbClr val="640000"/>
              </a:solidFill>
            </a:endParaRPr>
          </a:p>
        </p:txBody>
      </p:sp>
      <p:sp>
        <p:nvSpPr>
          <p:cNvPr id="21522" name="TextBox 14"/>
          <p:cNvSpPr txBox="1">
            <a:spLocks noChangeArrowheads="1"/>
          </p:cNvSpPr>
          <p:nvPr/>
        </p:nvSpPr>
        <p:spPr bwMode="auto">
          <a:xfrm>
            <a:off x="5497513" y="4068763"/>
            <a:ext cx="9937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 dirty="0">
                <a:solidFill>
                  <a:srgbClr val="640000"/>
                </a:solidFill>
              </a:rPr>
              <a:t>q</a:t>
            </a:r>
            <a:r>
              <a:rPr lang="en-GB" sz="1400" baseline="-25000" dirty="0">
                <a:solidFill>
                  <a:srgbClr val="640000"/>
                </a:solidFill>
              </a:rPr>
              <a:t>5</a:t>
            </a:r>
            <a:r>
              <a:rPr lang="ru-RU" sz="1400" baseline="-25000" dirty="0">
                <a:solidFill>
                  <a:srgbClr val="640000"/>
                </a:solidFill>
              </a:rPr>
              <a:t>4</a:t>
            </a:r>
            <a:r>
              <a:rPr lang="en-US" sz="1400" dirty="0">
                <a:solidFill>
                  <a:srgbClr val="640000"/>
                </a:solidFill>
              </a:rPr>
              <a:t>(0)=0.6</a:t>
            </a:r>
            <a:endParaRPr lang="ru-RU" sz="1400" i="1" dirty="0">
              <a:solidFill>
                <a:srgbClr val="640000"/>
              </a:solidFill>
            </a:endParaRPr>
          </a:p>
        </p:txBody>
      </p:sp>
      <p:sp>
        <p:nvSpPr>
          <p:cNvPr id="21523" name="TextBox 14"/>
          <p:cNvSpPr txBox="1">
            <a:spLocks noChangeArrowheads="1"/>
          </p:cNvSpPr>
          <p:nvPr/>
        </p:nvSpPr>
        <p:spPr bwMode="auto">
          <a:xfrm>
            <a:off x="7891463" y="4013200"/>
            <a:ext cx="993775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>
                <a:solidFill>
                  <a:srgbClr val="640000"/>
                </a:solidFill>
              </a:rPr>
              <a:t>q</a:t>
            </a:r>
            <a:r>
              <a:rPr lang="en-GB" sz="1400" baseline="-25000">
                <a:solidFill>
                  <a:srgbClr val="640000"/>
                </a:solidFill>
              </a:rPr>
              <a:t>5</a:t>
            </a:r>
            <a:r>
              <a:rPr lang="ru-RU" sz="1400" baseline="-25000">
                <a:solidFill>
                  <a:srgbClr val="640000"/>
                </a:solidFill>
              </a:rPr>
              <a:t>5</a:t>
            </a:r>
            <a:r>
              <a:rPr lang="en-US" sz="1400">
                <a:solidFill>
                  <a:srgbClr val="640000"/>
                </a:solidFill>
              </a:rPr>
              <a:t>(0)=0.6</a:t>
            </a:r>
            <a:endParaRPr lang="ru-RU" sz="1400" i="1">
              <a:solidFill>
                <a:srgbClr val="640000"/>
              </a:solidFill>
            </a:endParaRPr>
          </a:p>
        </p:txBody>
      </p:sp>
      <p:sp>
        <p:nvSpPr>
          <p:cNvPr id="23" name="Oval 22"/>
          <p:cNvSpPr/>
          <p:nvPr/>
        </p:nvSpPr>
        <p:spPr>
          <a:xfrm>
            <a:off x="7812088" y="735013"/>
            <a:ext cx="1254125" cy="425450"/>
          </a:xfrm>
          <a:prstGeom prst="ellipse">
            <a:avLst/>
          </a:prstGeom>
          <a:solidFill>
            <a:srgbClr val="FFFF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1525" name="Rectangle 3"/>
          <p:cNvSpPr>
            <a:spLocks noChangeArrowheads="1"/>
          </p:cNvSpPr>
          <p:nvPr/>
        </p:nvSpPr>
        <p:spPr bwMode="auto">
          <a:xfrm>
            <a:off x="7961313" y="698500"/>
            <a:ext cx="10747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/>
              <a:t>Г=0.01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val 6"/>
          <p:cNvSpPr/>
          <p:nvPr/>
        </p:nvSpPr>
        <p:spPr>
          <a:xfrm>
            <a:off x="7740650" y="714375"/>
            <a:ext cx="1368425" cy="554038"/>
          </a:xfrm>
          <a:prstGeom prst="ellipse">
            <a:avLst/>
          </a:prstGeom>
          <a:solidFill>
            <a:srgbClr val="FFFF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2531" name="TextBox 7"/>
          <p:cNvSpPr txBox="1">
            <a:spLocks noChangeArrowheads="1"/>
          </p:cNvSpPr>
          <p:nvPr/>
        </p:nvSpPr>
        <p:spPr bwMode="auto">
          <a:xfrm>
            <a:off x="7812088" y="717550"/>
            <a:ext cx="1223962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/>
              <a:t>Г=0.084</a:t>
            </a:r>
          </a:p>
        </p:txBody>
      </p:sp>
      <p:sp>
        <p:nvSpPr>
          <p:cNvPr id="22532" name="Rectangle 1"/>
          <p:cNvSpPr>
            <a:spLocks noChangeArrowheads="1"/>
          </p:cNvSpPr>
          <p:nvPr/>
        </p:nvSpPr>
        <p:spPr bwMode="auto">
          <a:xfrm>
            <a:off x="250825" y="115888"/>
            <a:ext cx="5862638" cy="831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i="1"/>
              <a:t>Движение полярона при наличии в цепочке </a:t>
            </a:r>
          </a:p>
          <a:p>
            <a:r>
              <a:rPr lang="ru-RU" i="1"/>
              <a:t>локализованных  возбуждений</a:t>
            </a:r>
            <a:r>
              <a:rPr lang="ru-RU"/>
              <a:t>.</a:t>
            </a:r>
            <a:r>
              <a:rPr lang="en-US"/>
              <a:t> </a:t>
            </a:r>
            <a:endParaRPr lang="ru-RU"/>
          </a:p>
        </p:txBody>
      </p:sp>
      <p:sp>
        <p:nvSpPr>
          <p:cNvPr id="22533" name="TextBox 6"/>
          <p:cNvSpPr txBox="1">
            <a:spLocks noChangeArrowheads="1"/>
          </p:cNvSpPr>
          <p:nvPr/>
        </p:nvSpPr>
        <p:spPr bwMode="auto">
          <a:xfrm>
            <a:off x="6510338" y="93663"/>
            <a:ext cx="3317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>
                <a:solidFill>
                  <a:srgbClr val="800080"/>
                </a:solidFill>
              </a:rPr>
              <a:t>Длина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=101</a:t>
            </a:r>
            <a:r>
              <a:rPr lang="ru-RU" sz="1800">
                <a:solidFill>
                  <a:srgbClr val="800080"/>
                </a:solidFill>
              </a:rPr>
              <a:t>, </a:t>
            </a:r>
            <a:endParaRPr lang="en-US" sz="1800">
              <a:solidFill>
                <a:srgbClr val="800080"/>
              </a:solidFill>
            </a:endParaRPr>
          </a:p>
          <a:p>
            <a:pPr eaLnBrk="1" hangingPunct="1"/>
            <a:r>
              <a:rPr lang="ru-RU" sz="1800">
                <a:solidFill>
                  <a:srgbClr val="800080"/>
                </a:solidFill>
              </a:rPr>
              <a:t>центр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=51</a:t>
            </a:r>
            <a:endParaRPr lang="ru-RU" sz="1800">
              <a:solidFill>
                <a:srgbClr val="800080"/>
              </a:solidFill>
            </a:endParaRPr>
          </a:p>
        </p:txBody>
      </p:sp>
      <p:pic>
        <p:nvPicPr>
          <p:cNvPr id="22534" name="Picture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0825" y="1484313"/>
            <a:ext cx="2087563" cy="249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5" name="Picture 2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84438" y="1484313"/>
            <a:ext cx="2082800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6" name="Picture 3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716463" y="1484313"/>
            <a:ext cx="2065337" cy="24685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37" name="Picture 4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969125" y="1484313"/>
            <a:ext cx="2082800" cy="249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38" name="TextBox 10"/>
          <p:cNvSpPr txBox="1">
            <a:spLocks noChangeArrowheads="1"/>
          </p:cNvSpPr>
          <p:nvPr/>
        </p:nvSpPr>
        <p:spPr bwMode="auto">
          <a:xfrm>
            <a:off x="1187450" y="1196975"/>
            <a:ext cx="12239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</a:t>
            </a:r>
            <a:r>
              <a:rPr lang="ru-RU" sz="1600" baseline="-25000" dirty="0">
                <a:solidFill>
                  <a:srgbClr val="CC3399"/>
                </a:solidFill>
              </a:rPr>
              <a:t>2</a:t>
            </a:r>
            <a:r>
              <a:rPr lang="en-US" sz="1600" dirty="0">
                <a:solidFill>
                  <a:srgbClr val="CC3399"/>
                </a:solidFill>
              </a:rPr>
              <a:t>(0)=</a:t>
            </a:r>
            <a:r>
              <a:rPr lang="ru-RU" sz="1600" dirty="0">
                <a:solidFill>
                  <a:srgbClr val="CC3399"/>
                </a:solidFill>
              </a:rPr>
              <a:t>1</a:t>
            </a:r>
            <a:r>
              <a:rPr lang="en-US" sz="1600" dirty="0">
                <a:solidFill>
                  <a:srgbClr val="CC3399"/>
                </a:solidFill>
              </a:rPr>
              <a:t>.</a:t>
            </a:r>
            <a:r>
              <a:rPr lang="ru-RU" sz="1600" dirty="0">
                <a:solidFill>
                  <a:srgbClr val="CC3399"/>
                </a:solidFill>
              </a:rPr>
              <a:t>0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22539" name="TextBox 10"/>
          <p:cNvSpPr txBox="1">
            <a:spLocks noChangeArrowheads="1"/>
          </p:cNvSpPr>
          <p:nvPr/>
        </p:nvSpPr>
        <p:spPr bwMode="auto">
          <a:xfrm>
            <a:off x="3343275" y="1196975"/>
            <a:ext cx="12239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</a:t>
            </a:r>
            <a:r>
              <a:rPr lang="ru-RU" sz="1600" baseline="-25000" dirty="0">
                <a:solidFill>
                  <a:srgbClr val="CC3399"/>
                </a:solidFill>
              </a:rPr>
              <a:t>3</a:t>
            </a:r>
            <a:r>
              <a:rPr lang="en-US" sz="1600" dirty="0">
                <a:solidFill>
                  <a:srgbClr val="CC3399"/>
                </a:solidFill>
              </a:rPr>
              <a:t>(0)=</a:t>
            </a:r>
            <a:r>
              <a:rPr lang="ru-RU" sz="1600" dirty="0">
                <a:solidFill>
                  <a:srgbClr val="CC3399"/>
                </a:solidFill>
              </a:rPr>
              <a:t>1</a:t>
            </a:r>
            <a:r>
              <a:rPr lang="en-US" sz="1600" dirty="0">
                <a:solidFill>
                  <a:srgbClr val="CC3399"/>
                </a:solidFill>
              </a:rPr>
              <a:t>.</a:t>
            </a:r>
            <a:r>
              <a:rPr lang="ru-RU" sz="1600" dirty="0">
                <a:solidFill>
                  <a:srgbClr val="CC3399"/>
                </a:solidFill>
              </a:rPr>
              <a:t>0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22540" name="TextBox 10"/>
          <p:cNvSpPr txBox="1">
            <a:spLocks noChangeArrowheads="1"/>
          </p:cNvSpPr>
          <p:nvPr/>
        </p:nvSpPr>
        <p:spPr bwMode="auto">
          <a:xfrm>
            <a:off x="5651500" y="1196975"/>
            <a:ext cx="1223963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</a:t>
            </a:r>
            <a:r>
              <a:rPr lang="ru-RU" sz="1600" baseline="-25000" dirty="0">
                <a:solidFill>
                  <a:srgbClr val="CC3399"/>
                </a:solidFill>
              </a:rPr>
              <a:t>4</a:t>
            </a:r>
            <a:r>
              <a:rPr lang="en-US" sz="1600" dirty="0">
                <a:solidFill>
                  <a:srgbClr val="CC3399"/>
                </a:solidFill>
              </a:rPr>
              <a:t>(0)=</a:t>
            </a:r>
            <a:r>
              <a:rPr lang="ru-RU" sz="1600" dirty="0">
                <a:solidFill>
                  <a:srgbClr val="CC3399"/>
                </a:solidFill>
              </a:rPr>
              <a:t>1</a:t>
            </a:r>
            <a:r>
              <a:rPr lang="en-US" sz="1600" dirty="0">
                <a:solidFill>
                  <a:srgbClr val="CC3399"/>
                </a:solidFill>
              </a:rPr>
              <a:t>.</a:t>
            </a:r>
            <a:r>
              <a:rPr lang="ru-RU" sz="1600" dirty="0">
                <a:solidFill>
                  <a:srgbClr val="CC3399"/>
                </a:solidFill>
              </a:rPr>
              <a:t>0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22541" name="TextBox 10"/>
          <p:cNvSpPr txBox="1">
            <a:spLocks noChangeArrowheads="1"/>
          </p:cNvSpPr>
          <p:nvPr/>
        </p:nvSpPr>
        <p:spPr bwMode="auto">
          <a:xfrm>
            <a:off x="7885113" y="1196975"/>
            <a:ext cx="12239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</a:t>
            </a:r>
            <a:r>
              <a:rPr lang="ru-RU" sz="1600" baseline="-25000" dirty="0">
                <a:solidFill>
                  <a:srgbClr val="CC3399"/>
                </a:solidFill>
              </a:rPr>
              <a:t>5</a:t>
            </a:r>
            <a:r>
              <a:rPr lang="en-US" sz="1600" dirty="0">
                <a:solidFill>
                  <a:srgbClr val="CC3399"/>
                </a:solidFill>
              </a:rPr>
              <a:t>(0)=</a:t>
            </a:r>
            <a:r>
              <a:rPr lang="ru-RU" sz="1600" dirty="0">
                <a:solidFill>
                  <a:srgbClr val="CC3399"/>
                </a:solidFill>
              </a:rPr>
              <a:t>1</a:t>
            </a:r>
            <a:r>
              <a:rPr lang="en-US" sz="1600" dirty="0">
                <a:solidFill>
                  <a:srgbClr val="CC3399"/>
                </a:solidFill>
              </a:rPr>
              <a:t>.</a:t>
            </a:r>
            <a:r>
              <a:rPr lang="ru-RU" sz="1600" dirty="0">
                <a:solidFill>
                  <a:srgbClr val="CC3399"/>
                </a:solidFill>
              </a:rPr>
              <a:t>0</a:t>
            </a:r>
            <a:endParaRPr lang="ru-RU" sz="1600" i="1" dirty="0">
              <a:solidFill>
                <a:srgbClr val="CC3399"/>
              </a:solidFill>
            </a:endParaRPr>
          </a:p>
        </p:txBody>
      </p:sp>
      <p:pic>
        <p:nvPicPr>
          <p:cNvPr id="22542" name="Picture 5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5100" y="4292600"/>
            <a:ext cx="2087563" cy="247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3" name="Picture 7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303463" y="4305300"/>
            <a:ext cx="2079625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4" name="Picture 8"/>
          <p:cNvPicPr>
            <a:picLocks noChangeAspect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35500" y="4276725"/>
            <a:ext cx="2097088" cy="24860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2545" name="Picture 13"/>
          <p:cNvPicPr>
            <a:picLocks noChangeAspect="1"/>
          </p:cNvPicPr>
          <p:nvPr/>
        </p:nvPicPr>
        <p:blipFill>
          <a:blip r:embed="rId9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75463" y="4279900"/>
            <a:ext cx="2109787" cy="24907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2546" name="TextBox 10"/>
          <p:cNvSpPr txBox="1">
            <a:spLocks noChangeArrowheads="1"/>
          </p:cNvSpPr>
          <p:nvPr/>
        </p:nvSpPr>
        <p:spPr bwMode="auto">
          <a:xfrm>
            <a:off x="1116013" y="4005263"/>
            <a:ext cx="12239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</a:t>
            </a:r>
            <a:r>
              <a:rPr lang="ru-RU" sz="1600" baseline="-25000" dirty="0">
                <a:solidFill>
                  <a:srgbClr val="CC3399"/>
                </a:solidFill>
              </a:rPr>
              <a:t>2</a:t>
            </a:r>
            <a:r>
              <a:rPr lang="en-US" sz="1600" dirty="0">
                <a:solidFill>
                  <a:srgbClr val="CC3399"/>
                </a:solidFill>
              </a:rPr>
              <a:t>(0)=</a:t>
            </a:r>
            <a:r>
              <a:rPr lang="ru-RU" sz="1600" dirty="0">
                <a:solidFill>
                  <a:srgbClr val="CC3399"/>
                </a:solidFill>
              </a:rPr>
              <a:t>2</a:t>
            </a:r>
            <a:r>
              <a:rPr lang="en-US" sz="1600" dirty="0">
                <a:solidFill>
                  <a:srgbClr val="CC3399"/>
                </a:solidFill>
              </a:rPr>
              <a:t>.</a:t>
            </a:r>
            <a:r>
              <a:rPr lang="ru-RU" sz="1600" dirty="0">
                <a:solidFill>
                  <a:srgbClr val="CC3399"/>
                </a:solidFill>
              </a:rPr>
              <a:t>0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22547" name="TextBox 10"/>
          <p:cNvSpPr txBox="1">
            <a:spLocks noChangeArrowheads="1"/>
          </p:cNvSpPr>
          <p:nvPr/>
        </p:nvSpPr>
        <p:spPr bwMode="auto">
          <a:xfrm>
            <a:off x="3348038" y="4067175"/>
            <a:ext cx="12239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52</a:t>
            </a:r>
            <a:r>
              <a:rPr lang="en-US" sz="1600" dirty="0">
                <a:solidFill>
                  <a:srgbClr val="CC3399"/>
                </a:solidFill>
              </a:rPr>
              <a:t>(0)=</a:t>
            </a:r>
            <a:r>
              <a:rPr lang="ru-RU" sz="1600" dirty="0">
                <a:solidFill>
                  <a:srgbClr val="CC3399"/>
                </a:solidFill>
              </a:rPr>
              <a:t>4</a:t>
            </a:r>
            <a:r>
              <a:rPr lang="en-US" sz="1600" dirty="0">
                <a:solidFill>
                  <a:srgbClr val="CC3399"/>
                </a:solidFill>
              </a:rPr>
              <a:t>.</a:t>
            </a:r>
            <a:r>
              <a:rPr lang="ru-RU" sz="1600" dirty="0">
                <a:solidFill>
                  <a:srgbClr val="CC3399"/>
                </a:solidFill>
              </a:rPr>
              <a:t>0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22548" name="TextBox 10"/>
          <p:cNvSpPr txBox="1">
            <a:spLocks noChangeArrowheads="1"/>
          </p:cNvSpPr>
          <p:nvPr/>
        </p:nvSpPr>
        <p:spPr bwMode="auto">
          <a:xfrm>
            <a:off x="5538788" y="4000500"/>
            <a:ext cx="12239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</a:t>
            </a:r>
            <a:r>
              <a:rPr lang="ru-RU" sz="1600" baseline="-25000" dirty="0">
                <a:solidFill>
                  <a:srgbClr val="CC3399"/>
                </a:solidFill>
              </a:rPr>
              <a:t>2</a:t>
            </a:r>
            <a:r>
              <a:rPr lang="en-US" sz="1600" dirty="0">
                <a:solidFill>
                  <a:srgbClr val="CC3399"/>
                </a:solidFill>
              </a:rPr>
              <a:t>(0)=</a:t>
            </a:r>
            <a:r>
              <a:rPr lang="ru-RU" sz="1600" dirty="0">
                <a:solidFill>
                  <a:srgbClr val="CC3399"/>
                </a:solidFill>
              </a:rPr>
              <a:t>6</a:t>
            </a:r>
            <a:r>
              <a:rPr lang="en-US" sz="1600" dirty="0">
                <a:solidFill>
                  <a:srgbClr val="CC3399"/>
                </a:solidFill>
              </a:rPr>
              <a:t>.</a:t>
            </a:r>
            <a:r>
              <a:rPr lang="ru-RU" sz="1600" dirty="0">
                <a:solidFill>
                  <a:srgbClr val="CC3399"/>
                </a:solidFill>
              </a:rPr>
              <a:t>0</a:t>
            </a:r>
            <a:endParaRPr lang="ru-RU" sz="1600" i="1" dirty="0">
              <a:solidFill>
                <a:srgbClr val="CC3399"/>
              </a:solidFill>
            </a:endParaRPr>
          </a:p>
        </p:txBody>
      </p:sp>
      <p:sp>
        <p:nvSpPr>
          <p:cNvPr id="22549" name="TextBox 10"/>
          <p:cNvSpPr txBox="1">
            <a:spLocks noChangeArrowheads="1"/>
          </p:cNvSpPr>
          <p:nvPr/>
        </p:nvSpPr>
        <p:spPr bwMode="auto">
          <a:xfrm>
            <a:off x="7745413" y="3998913"/>
            <a:ext cx="1363662" cy="338554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CC3399"/>
                </a:solidFill>
              </a:rPr>
              <a:t>v</a:t>
            </a:r>
            <a:r>
              <a:rPr lang="en-GB" sz="1600" baseline="-25000" dirty="0">
                <a:solidFill>
                  <a:srgbClr val="CC3399"/>
                </a:solidFill>
              </a:rPr>
              <a:t>5</a:t>
            </a:r>
            <a:r>
              <a:rPr lang="ru-RU" sz="1600" baseline="-25000" dirty="0">
                <a:solidFill>
                  <a:srgbClr val="CC3399"/>
                </a:solidFill>
              </a:rPr>
              <a:t>2</a:t>
            </a:r>
            <a:r>
              <a:rPr lang="en-US" sz="1600" dirty="0">
                <a:solidFill>
                  <a:srgbClr val="CC3399"/>
                </a:solidFill>
              </a:rPr>
              <a:t>(0)=</a:t>
            </a:r>
            <a:r>
              <a:rPr lang="ru-RU" sz="1600" dirty="0">
                <a:solidFill>
                  <a:srgbClr val="CC3399"/>
                </a:solidFill>
              </a:rPr>
              <a:t>10</a:t>
            </a:r>
            <a:r>
              <a:rPr lang="en-US" sz="1600" dirty="0">
                <a:solidFill>
                  <a:srgbClr val="CC3399"/>
                </a:solidFill>
              </a:rPr>
              <a:t>.</a:t>
            </a:r>
            <a:r>
              <a:rPr lang="ru-RU" sz="1600" dirty="0">
                <a:solidFill>
                  <a:srgbClr val="CC3399"/>
                </a:solidFill>
              </a:rPr>
              <a:t>0</a:t>
            </a:r>
            <a:endParaRPr lang="ru-RU" sz="1600" i="1" dirty="0">
              <a:solidFill>
                <a:srgbClr val="CC3399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TextBox 8"/>
          <p:cNvSpPr txBox="1">
            <a:spLocks noChangeArrowheads="1"/>
          </p:cNvSpPr>
          <p:nvPr/>
        </p:nvSpPr>
        <p:spPr bwMode="auto">
          <a:xfrm>
            <a:off x="192088" y="3789363"/>
            <a:ext cx="50784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/>
              <a:t>При таких параметрах цепочки в </a:t>
            </a:r>
            <a:r>
              <a:rPr lang="en-US" sz="1800"/>
              <a:t>PBH </a:t>
            </a:r>
            <a:r>
              <a:rPr lang="ru-RU" sz="1800"/>
              <a:t>модели полярон располагается на достаточно большом количестве сайтов, </a:t>
            </a:r>
          </a:p>
          <a:p>
            <a:pPr eaLnBrk="1" hangingPunct="1"/>
            <a:r>
              <a:rPr lang="ru-RU" sz="1800"/>
              <a:t>характерный размер такого полярона =</a:t>
            </a:r>
          </a:p>
        </p:txBody>
      </p:sp>
      <p:graphicFrame>
        <p:nvGraphicFramePr>
          <p:cNvPr id="23555" name="Object 9"/>
          <p:cNvGraphicFramePr>
            <a:graphicFrameLocks noChangeAspect="1"/>
          </p:cNvGraphicFramePr>
          <p:nvPr/>
        </p:nvGraphicFramePr>
        <p:xfrm>
          <a:off x="4010025" y="4365625"/>
          <a:ext cx="3532188" cy="995363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4" name="Document" r:id="rId4" imgW="3574269" imgH="1011653" progId="Word.Document.8">
                  <p:embed/>
                </p:oleObj>
              </mc:Choice>
              <mc:Fallback>
                <p:oleObj name="Document" r:id="rId4" imgW="3574269" imgH="1011653" progId="Word.Document.8">
                  <p:embed/>
                  <p:pic>
                    <p:nvPicPr>
                      <p:cNvPr id="0" name="Object 9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5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4010025" y="4365625"/>
                        <a:ext cx="3532188" cy="995363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23556" name="Object 1"/>
          <p:cNvGraphicFramePr>
            <a:graphicFrameLocks noChangeAspect="1"/>
          </p:cNvGraphicFramePr>
          <p:nvPr/>
        </p:nvGraphicFramePr>
        <p:xfrm>
          <a:off x="395288" y="5732463"/>
          <a:ext cx="7869237" cy="9048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5" name="Document" r:id="rId6" imgW="7946205" imgH="918734" progId="Word.Document.12">
                  <p:embed/>
                </p:oleObj>
              </mc:Choice>
              <mc:Fallback>
                <p:oleObj name="Document" r:id="rId6" imgW="7946205" imgH="918734" progId="Word.Document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7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95288" y="5732463"/>
                        <a:ext cx="7869237" cy="9048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23557" name="TextBox 2"/>
          <p:cNvSpPr txBox="1">
            <a:spLocks noChangeArrowheads="1"/>
          </p:cNvSpPr>
          <p:nvPr/>
        </p:nvSpPr>
        <p:spPr bwMode="auto">
          <a:xfrm>
            <a:off x="684213" y="2998788"/>
            <a:ext cx="4608512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/>
              <a:t>Для указанных выше параметров цепочки </a:t>
            </a:r>
            <a:endParaRPr lang="en-US" sz="1800"/>
          </a:p>
          <a:p>
            <a:pPr eaLnBrk="1" hangingPunct="1"/>
            <a:r>
              <a:rPr lang="ru-RU" sz="1800"/>
              <a:t>значение коэффициента </a:t>
            </a:r>
            <a:r>
              <a:rPr lang="ru-RU" sz="1800" b="1" i="1">
                <a:sym typeface="Symbol" pitchFamily="18" charset="2"/>
              </a:rPr>
              <a:t></a:t>
            </a:r>
            <a:r>
              <a:rPr lang="ru-RU" sz="1800" i="1">
                <a:sym typeface="Symbol" pitchFamily="18" charset="2"/>
              </a:rPr>
              <a:t> = </a:t>
            </a:r>
            <a:r>
              <a:rPr lang="ru-RU" sz="1800">
                <a:sym typeface="Symbol" pitchFamily="18" charset="2"/>
              </a:rPr>
              <a:t>1</a:t>
            </a:r>
            <a:r>
              <a:rPr lang="ru-RU" sz="1800"/>
              <a:t>.</a:t>
            </a:r>
          </a:p>
        </p:txBody>
      </p:sp>
      <p:sp>
        <p:nvSpPr>
          <p:cNvPr id="23558" name="TextBox 4"/>
          <p:cNvSpPr txBox="1">
            <a:spLocks noChangeArrowheads="1"/>
          </p:cNvSpPr>
          <p:nvPr/>
        </p:nvSpPr>
        <p:spPr bwMode="auto">
          <a:xfrm>
            <a:off x="684213" y="1844675"/>
            <a:ext cx="4392612" cy="12001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/>
              <a:t>Полярон, соответствующий </a:t>
            </a:r>
          </a:p>
          <a:p>
            <a:pPr eaLnBrk="1" hangingPunct="1"/>
            <a:r>
              <a:rPr lang="ru-RU" sz="1800"/>
              <a:t>стационарному решению уравнений (1),(2) </a:t>
            </a:r>
          </a:p>
          <a:p>
            <a:pPr eaLnBrk="1" hangingPunct="1"/>
            <a:r>
              <a:rPr lang="ru-RU" sz="1800"/>
              <a:t>при следующих значениях параметров:</a:t>
            </a:r>
          </a:p>
          <a:p>
            <a:pPr eaLnBrk="1" hangingPunct="1"/>
            <a:r>
              <a:rPr lang="ru-RU" sz="1800" i="1">
                <a:sym typeface="Symbol" pitchFamily="18" charset="2"/>
              </a:rPr>
              <a:t></a:t>
            </a:r>
            <a:r>
              <a:rPr lang="en-GB" sz="1800" i="1" baseline="-25000"/>
              <a:t>e</a:t>
            </a:r>
            <a:r>
              <a:rPr lang="ru-RU" sz="1800"/>
              <a:t>=18, </a:t>
            </a:r>
            <a:r>
              <a:rPr lang="ru-RU" sz="1800">
                <a:sym typeface="Symbol" pitchFamily="18" charset="2"/>
              </a:rPr>
              <a:t></a:t>
            </a:r>
            <a:r>
              <a:rPr lang="en-GB" sz="1800" i="1" baseline="-25000"/>
              <a:t>e</a:t>
            </a:r>
            <a:r>
              <a:rPr lang="en-US" sz="1800" i="1" baseline="-25000"/>
              <a:t>l</a:t>
            </a:r>
            <a:r>
              <a:rPr lang="ru-RU" sz="1800"/>
              <a:t> =8.5, </a:t>
            </a:r>
            <a:r>
              <a:rPr lang="ru-RU" sz="1800">
                <a:sym typeface="Symbol" pitchFamily="18" charset="2"/>
              </a:rPr>
              <a:t></a:t>
            </a:r>
            <a:r>
              <a:rPr lang="en-GB" sz="1800" i="1" baseline="-25000"/>
              <a:t>h</a:t>
            </a:r>
            <a:r>
              <a:rPr lang="ru-RU" sz="1800"/>
              <a:t>=0.5, </a:t>
            </a:r>
            <a:r>
              <a:rPr lang="en-US" sz="1800" i="1">
                <a:sym typeface="Symbol" pitchFamily="18" charset="2"/>
              </a:rPr>
              <a:t></a:t>
            </a:r>
            <a:r>
              <a:rPr lang="en-GB" sz="1800" i="1" baseline="-25000"/>
              <a:t>bond </a:t>
            </a:r>
            <a:r>
              <a:rPr lang="ru-RU" sz="1800"/>
              <a:t>=0.2.</a:t>
            </a:r>
          </a:p>
        </p:txBody>
      </p:sp>
      <p:graphicFrame>
        <p:nvGraphicFramePr>
          <p:cNvPr id="23559" name="Object 1"/>
          <p:cNvGraphicFramePr>
            <a:graphicFrameLocks noChangeAspect="1"/>
          </p:cNvGraphicFramePr>
          <p:nvPr/>
        </p:nvGraphicFramePr>
        <p:xfrm>
          <a:off x="341313" y="115888"/>
          <a:ext cx="8213725" cy="24161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3566" name="Document" r:id="rId8" imgW="8522095" imgH="2498020" progId="Word.Document.12">
                  <p:embed/>
                </p:oleObj>
              </mc:Choice>
              <mc:Fallback>
                <p:oleObj name="Document" r:id="rId8" imgW="8522095" imgH="2498020" progId="Word.Document.12">
                  <p:embed/>
                  <p:pic>
                    <p:nvPicPr>
                      <p:cNvPr id="0" name="Object 1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9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341313" y="115888"/>
                        <a:ext cx="8213725" cy="2416175"/>
                      </a:xfrm>
                      <a:prstGeom prst="rect">
                        <a:avLst/>
                      </a:prstGeom>
                      <a:noFill/>
                      <a:ln>
                        <a:noFill/>
                      </a:ln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  <a:ext uri="{91240B29-F687-4F45-9708-019B960494DF}">
                          <a14:hiddenLine xmlns:a14="http://schemas.microsoft.com/office/drawing/2010/main" w="9525">
                            <a:solidFill>
                              <a:srgbClr val="000000"/>
                            </a:solidFill>
                            <a:miter lim="800000"/>
                            <a:headEnd/>
                            <a:tailEnd/>
                          </a14:hiddenLine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3560" name="Picture 3"/>
          <p:cNvPicPr>
            <a:picLocks noChangeAspect="1"/>
          </p:cNvPicPr>
          <p:nvPr/>
        </p:nvPicPr>
        <p:blipFill>
          <a:blip r:embed="rId10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67313" y="1597025"/>
            <a:ext cx="3725862" cy="2695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4578" name="Rectangle 1"/>
          <p:cNvSpPr>
            <a:spLocks noChangeArrowheads="1"/>
          </p:cNvSpPr>
          <p:nvPr/>
        </p:nvSpPr>
        <p:spPr bwMode="auto">
          <a:xfrm>
            <a:off x="250825" y="115888"/>
            <a:ext cx="5862638" cy="15700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i="1"/>
              <a:t>Движение широкого полярона </a:t>
            </a:r>
          </a:p>
          <a:p>
            <a:r>
              <a:rPr lang="ru-RU" i="1"/>
              <a:t>с характерным размером </a:t>
            </a:r>
            <a:r>
              <a:rPr lang="ru-RU" i="1">
                <a:sym typeface="Symbol" pitchFamily="18" charset="2"/>
              </a:rPr>
              <a:t> 52 сайта</a:t>
            </a:r>
          </a:p>
          <a:p>
            <a:r>
              <a:rPr lang="ru-RU" i="1"/>
              <a:t>при наличии в цепочке </a:t>
            </a:r>
          </a:p>
          <a:p>
            <a:r>
              <a:rPr lang="ru-RU" i="1"/>
              <a:t>локализованных  возбуждений</a:t>
            </a:r>
            <a:r>
              <a:rPr lang="ru-RU"/>
              <a:t>.</a:t>
            </a:r>
            <a:r>
              <a:rPr lang="en-US"/>
              <a:t> </a:t>
            </a:r>
            <a:endParaRPr lang="ru-RU"/>
          </a:p>
        </p:txBody>
      </p:sp>
      <p:sp>
        <p:nvSpPr>
          <p:cNvPr id="24579" name="TextBox 6"/>
          <p:cNvSpPr txBox="1">
            <a:spLocks noChangeArrowheads="1"/>
          </p:cNvSpPr>
          <p:nvPr/>
        </p:nvSpPr>
        <p:spPr bwMode="auto">
          <a:xfrm>
            <a:off x="6510338" y="93663"/>
            <a:ext cx="3317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>
                <a:solidFill>
                  <a:srgbClr val="800080"/>
                </a:solidFill>
              </a:rPr>
              <a:t>Длина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=301</a:t>
            </a:r>
            <a:r>
              <a:rPr lang="ru-RU" sz="1800">
                <a:solidFill>
                  <a:srgbClr val="800080"/>
                </a:solidFill>
              </a:rPr>
              <a:t>, </a:t>
            </a:r>
            <a:endParaRPr lang="en-US" sz="1800">
              <a:solidFill>
                <a:srgbClr val="800080"/>
              </a:solidFill>
            </a:endParaRPr>
          </a:p>
          <a:p>
            <a:pPr eaLnBrk="1" hangingPunct="1"/>
            <a:r>
              <a:rPr lang="ru-RU" sz="1800">
                <a:solidFill>
                  <a:srgbClr val="800080"/>
                </a:solidFill>
              </a:rPr>
              <a:t>центр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=151</a:t>
            </a:r>
            <a:endParaRPr lang="ru-RU" sz="1800">
              <a:solidFill>
                <a:srgbClr val="80008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7812088" y="735013"/>
            <a:ext cx="1254125" cy="425450"/>
          </a:xfrm>
          <a:prstGeom prst="ellipse">
            <a:avLst/>
          </a:prstGeom>
          <a:solidFill>
            <a:srgbClr val="FFFF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4581" name="Rectangle 3"/>
          <p:cNvSpPr>
            <a:spLocks noChangeArrowheads="1"/>
          </p:cNvSpPr>
          <p:nvPr/>
        </p:nvSpPr>
        <p:spPr bwMode="auto">
          <a:xfrm>
            <a:off x="7961313" y="698500"/>
            <a:ext cx="10747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/>
              <a:t>Г=0.01</a:t>
            </a:r>
          </a:p>
        </p:txBody>
      </p:sp>
      <p:pic>
        <p:nvPicPr>
          <p:cNvPr id="24582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3095625"/>
            <a:ext cx="2840037" cy="3286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4583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216650" y="3155950"/>
            <a:ext cx="2806700" cy="32972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4" name="TextBox 14"/>
          <p:cNvSpPr txBox="1">
            <a:spLocks noChangeArrowheads="1"/>
          </p:cNvSpPr>
          <p:nvPr/>
        </p:nvSpPr>
        <p:spPr bwMode="auto">
          <a:xfrm>
            <a:off x="5364163" y="2699073"/>
            <a:ext cx="18716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 dirty="0">
                <a:solidFill>
                  <a:srgbClr val="800080"/>
                </a:solidFill>
              </a:rPr>
              <a:t>v</a:t>
            </a:r>
            <a:r>
              <a:rPr lang="en-GB" sz="1400" baseline="-25000" dirty="0">
                <a:solidFill>
                  <a:srgbClr val="800080"/>
                </a:solidFill>
              </a:rPr>
              <a:t>15</a:t>
            </a:r>
            <a:r>
              <a:rPr lang="en-US" sz="1400" baseline="-25000" dirty="0">
                <a:solidFill>
                  <a:srgbClr val="800080"/>
                </a:solidFill>
              </a:rPr>
              <a:t>2-202</a:t>
            </a:r>
            <a:r>
              <a:rPr lang="en-US" sz="1400" dirty="0">
                <a:solidFill>
                  <a:srgbClr val="800080"/>
                </a:solidFill>
              </a:rPr>
              <a:t>(0) =</a:t>
            </a:r>
            <a:r>
              <a:rPr lang="en-US" sz="1400" dirty="0">
                <a:solidFill>
                  <a:srgbClr val="800080"/>
                </a:solidFill>
                <a:sym typeface="Mathematica1" pitchFamily="2" charset="2"/>
              </a:rPr>
              <a:t> </a:t>
            </a:r>
            <a:r>
              <a:rPr lang="en-US" sz="1400" dirty="0">
                <a:solidFill>
                  <a:srgbClr val="800080"/>
                </a:solidFill>
              </a:rPr>
              <a:t>0.05</a:t>
            </a:r>
            <a:r>
              <a:rPr lang="en-US" sz="1400" dirty="0" smtClean="0">
                <a:solidFill>
                  <a:srgbClr val="800080"/>
                </a:solidFill>
              </a:rPr>
              <a:t>*(</a:t>
            </a:r>
            <a:r>
              <a:rPr lang="ru-RU" sz="1400" dirty="0" smtClean="0">
                <a:solidFill>
                  <a:srgbClr val="990099"/>
                </a:solidFill>
              </a:rPr>
              <a:t>–</a:t>
            </a:r>
            <a:r>
              <a:rPr lang="en-US" sz="1400" dirty="0" smtClean="0">
                <a:solidFill>
                  <a:srgbClr val="800080"/>
                </a:solidFill>
              </a:rPr>
              <a:t>1)</a:t>
            </a:r>
            <a:r>
              <a:rPr lang="en-US" sz="1800" i="1" baseline="30000" dirty="0" smtClean="0">
                <a:solidFill>
                  <a:srgbClr val="800080"/>
                </a:solidFill>
              </a:rPr>
              <a:t>n</a:t>
            </a:r>
            <a:endParaRPr lang="ru-RU" sz="1400" i="1" dirty="0">
              <a:solidFill>
                <a:srgbClr val="800080"/>
              </a:solidFill>
            </a:endParaRPr>
          </a:p>
        </p:txBody>
      </p:sp>
      <p:pic>
        <p:nvPicPr>
          <p:cNvPr id="24585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2276475"/>
            <a:ext cx="2811462" cy="32924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4586" name="TextBox 14"/>
          <p:cNvSpPr txBox="1">
            <a:spLocks noChangeArrowheads="1"/>
          </p:cNvSpPr>
          <p:nvPr/>
        </p:nvSpPr>
        <p:spPr bwMode="auto">
          <a:xfrm>
            <a:off x="684213" y="1906588"/>
            <a:ext cx="18716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 dirty="0">
                <a:solidFill>
                  <a:srgbClr val="800080"/>
                </a:solidFill>
              </a:rPr>
              <a:t>v</a:t>
            </a:r>
            <a:r>
              <a:rPr lang="en-GB" sz="1400" baseline="-25000" dirty="0">
                <a:solidFill>
                  <a:srgbClr val="800080"/>
                </a:solidFill>
              </a:rPr>
              <a:t>15</a:t>
            </a:r>
            <a:r>
              <a:rPr lang="en-US" sz="1400" baseline="-25000" dirty="0">
                <a:solidFill>
                  <a:srgbClr val="800080"/>
                </a:solidFill>
              </a:rPr>
              <a:t>2-202</a:t>
            </a:r>
            <a:r>
              <a:rPr lang="en-US" sz="1400" dirty="0">
                <a:solidFill>
                  <a:srgbClr val="800080"/>
                </a:solidFill>
              </a:rPr>
              <a:t>(0) =</a:t>
            </a:r>
            <a:r>
              <a:rPr lang="en-US" sz="1400" dirty="0">
                <a:solidFill>
                  <a:srgbClr val="800080"/>
                </a:solidFill>
                <a:sym typeface="Mathematica1" pitchFamily="2" charset="2"/>
              </a:rPr>
              <a:t> </a:t>
            </a:r>
            <a:r>
              <a:rPr lang="en-US" sz="1400" dirty="0">
                <a:solidFill>
                  <a:srgbClr val="800080"/>
                </a:solidFill>
              </a:rPr>
              <a:t>0.01</a:t>
            </a:r>
            <a:r>
              <a:rPr lang="en-US" sz="1400" dirty="0" smtClean="0">
                <a:solidFill>
                  <a:srgbClr val="800080"/>
                </a:solidFill>
              </a:rPr>
              <a:t>*(</a:t>
            </a:r>
            <a:r>
              <a:rPr lang="ru-RU" sz="1400" dirty="0" smtClean="0">
                <a:solidFill>
                  <a:srgbClr val="990099"/>
                </a:solidFill>
              </a:rPr>
              <a:t>–</a:t>
            </a:r>
            <a:r>
              <a:rPr lang="en-US" sz="1400" dirty="0" smtClean="0">
                <a:solidFill>
                  <a:srgbClr val="800080"/>
                </a:solidFill>
              </a:rPr>
              <a:t>1)</a:t>
            </a:r>
            <a:r>
              <a:rPr lang="en-US" sz="1800" i="1" baseline="30000" dirty="0" smtClean="0">
                <a:solidFill>
                  <a:srgbClr val="800080"/>
                </a:solidFill>
              </a:rPr>
              <a:t>n</a:t>
            </a:r>
            <a:endParaRPr lang="ru-RU" sz="1400" i="1" dirty="0">
              <a:solidFill>
                <a:srgbClr val="80008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5602" name="TextBox 6"/>
          <p:cNvSpPr txBox="1">
            <a:spLocks noChangeArrowheads="1"/>
          </p:cNvSpPr>
          <p:nvPr/>
        </p:nvSpPr>
        <p:spPr bwMode="auto">
          <a:xfrm>
            <a:off x="6510338" y="93663"/>
            <a:ext cx="3317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>
                <a:solidFill>
                  <a:srgbClr val="800080"/>
                </a:solidFill>
              </a:rPr>
              <a:t>Длина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=301</a:t>
            </a:r>
            <a:r>
              <a:rPr lang="ru-RU" sz="1800">
                <a:solidFill>
                  <a:srgbClr val="800080"/>
                </a:solidFill>
              </a:rPr>
              <a:t>, </a:t>
            </a:r>
            <a:endParaRPr lang="en-US" sz="1800">
              <a:solidFill>
                <a:srgbClr val="800080"/>
              </a:solidFill>
            </a:endParaRPr>
          </a:p>
          <a:p>
            <a:pPr eaLnBrk="1" hangingPunct="1"/>
            <a:r>
              <a:rPr lang="ru-RU" sz="1800">
                <a:solidFill>
                  <a:srgbClr val="800080"/>
                </a:solidFill>
              </a:rPr>
              <a:t>центр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=151</a:t>
            </a:r>
            <a:endParaRPr lang="ru-RU" sz="1800">
              <a:solidFill>
                <a:srgbClr val="800080"/>
              </a:solidFill>
            </a:endParaRPr>
          </a:p>
        </p:txBody>
      </p:sp>
      <p:sp>
        <p:nvSpPr>
          <p:cNvPr id="5" name="Oval 4"/>
          <p:cNvSpPr/>
          <p:nvPr/>
        </p:nvSpPr>
        <p:spPr>
          <a:xfrm>
            <a:off x="7764463" y="735013"/>
            <a:ext cx="1254125" cy="425450"/>
          </a:xfrm>
          <a:prstGeom prst="ellipse">
            <a:avLst/>
          </a:prstGeom>
          <a:solidFill>
            <a:srgbClr val="FFFF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5604" name="Rectangle 3"/>
          <p:cNvSpPr>
            <a:spLocks noChangeArrowheads="1"/>
          </p:cNvSpPr>
          <p:nvPr/>
        </p:nvSpPr>
        <p:spPr bwMode="auto">
          <a:xfrm>
            <a:off x="7853363" y="692150"/>
            <a:ext cx="1074737" cy="461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>
            <a:spAutoFit/>
          </a:bodyPr>
          <a:lstStyle/>
          <a:p>
            <a:r>
              <a:rPr lang="ru-RU"/>
              <a:t>Г=0.01</a:t>
            </a:r>
          </a:p>
        </p:txBody>
      </p:sp>
      <p:pic>
        <p:nvPicPr>
          <p:cNvPr id="25605" name="Picture 6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46063" y="1752600"/>
            <a:ext cx="2095500" cy="2468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6" name="TextBox 14"/>
          <p:cNvSpPr txBox="1">
            <a:spLocks noChangeArrowheads="1"/>
          </p:cNvSpPr>
          <p:nvPr/>
        </p:nvSpPr>
        <p:spPr bwMode="auto">
          <a:xfrm>
            <a:off x="474663" y="1403350"/>
            <a:ext cx="1871662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 dirty="0">
                <a:solidFill>
                  <a:srgbClr val="800080"/>
                </a:solidFill>
              </a:rPr>
              <a:t>v</a:t>
            </a:r>
            <a:r>
              <a:rPr lang="en-GB" sz="1400" baseline="-25000" dirty="0">
                <a:solidFill>
                  <a:srgbClr val="800080"/>
                </a:solidFill>
              </a:rPr>
              <a:t>15</a:t>
            </a:r>
            <a:r>
              <a:rPr lang="en-US" sz="1400" baseline="-25000" dirty="0">
                <a:solidFill>
                  <a:srgbClr val="800080"/>
                </a:solidFill>
              </a:rPr>
              <a:t>2-162</a:t>
            </a:r>
            <a:r>
              <a:rPr lang="en-US" sz="1400" dirty="0">
                <a:solidFill>
                  <a:srgbClr val="800080"/>
                </a:solidFill>
              </a:rPr>
              <a:t>(0) =</a:t>
            </a:r>
            <a:r>
              <a:rPr lang="en-US" sz="1400" dirty="0">
                <a:solidFill>
                  <a:srgbClr val="800080"/>
                </a:solidFill>
                <a:sym typeface="Mathematica1" pitchFamily="2" charset="2"/>
              </a:rPr>
              <a:t> </a:t>
            </a:r>
            <a:r>
              <a:rPr lang="en-US" sz="1400" dirty="0">
                <a:solidFill>
                  <a:srgbClr val="800080"/>
                </a:solidFill>
              </a:rPr>
              <a:t>0.05</a:t>
            </a:r>
            <a:r>
              <a:rPr lang="en-US" sz="1400" dirty="0" smtClean="0">
                <a:solidFill>
                  <a:srgbClr val="800080"/>
                </a:solidFill>
              </a:rPr>
              <a:t>*(</a:t>
            </a:r>
            <a:r>
              <a:rPr lang="ru-RU" sz="1400" dirty="0" smtClean="0">
                <a:solidFill>
                  <a:srgbClr val="990099"/>
                </a:solidFill>
              </a:rPr>
              <a:t>–</a:t>
            </a:r>
            <a:r>
              <a:rPr lang="en-US" sz="1400" dirty="0" smtClean="0">
                <a:solidFill>
                  <a:srgbClr val="800080"/>
                </a:solidFill>
              </a:rPr>
              <a:t>1)</a:t>
            </a:r>
            <a:r>
              <a:rPr lang="en-US" sz="1800" i="1" baseline="30000" dirty="0" smtClean="0">
                <a:solidFill>
                  <a:srgbClr val="800080"/>
                </a:solidFill>
              </a:rPr>
              <a:t>n</a:t>
            </a:r>
            <a:endParaRPr lang="ru-RU" sz="1400" i="1" dirty="0">
              <a:solidFill>
                <a:srgbClr val="800080"/>
              </a:solidFill>
            </a:endParaRPr>
          </a:p>
        </p:txBody>
      </p:sp>
      <p:pic>
        <p:nvPicPr>
          <p:cNvPr id="25607" name="Picture 8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98838" y="1743075"/>
            <a:ext cx="2105025" cy="247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08" name="TextBox 14"/>
          <p:cNvSpPr txBox="1">
            <a:spLocks noChangeArrowheads="1"/>
          </p:cNvSpPr>
          <p:nvPr/>
        </p:nvSpPr>
        <p:spPr bwMode="auto">
          <a:xfrm>
            <a:off x="3635375" y="1403350"/>
            <a:ext cx="1873250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 dirty="0">
                <a:solidFill>
                  <a:srgbClr val="800080"/>
                </a:solidFill>
              </a:rPr>
              <a:t>v</a:t>
            </a:r>
            <a:r>
              <a:rPr lang="en-GB" sz="1400" baseline="-25000" dirty="0">
                <a:solidFill>
                  <a:srgbClr val="800080"/>
                </a:solidFill>
              </a:rPr>
              <a:t>16</a:t>
            </a:r>
            <a:r>
              <a:rPr lang="en-US" sz="1400" baseline="-25000" dirty="0">
                <a:solidFill>
                  <a:srgbClr val="800080"/>
                </a:solidFill>
              </a:rPr>
              <a:t>2-172</a:t>
            </a:r>
            <a:r>
              <a:rPr lang="en-US" sz="1400" dirty="0">
                <a:solidFill>
                  <a:srgbClr val="800080"/>
                </a:solidFill>
              </a:rPr>
              <a:t>(0) =</a:t>
            </a:r>
            <a:r>
              <a:rPr lang="en-US" sz="1400" dirty="0">
                <a:solidFill>
                  <a:srgbClr val="800080"/>
                </a:solidFill>
                <a:sym typeface="Mathematica1" pitchFamily="2" charset="2"/>
              </a:rPr>
              <a:t> </a:t>
            </a:r>
            <a:r>
              <a:rPr lang="en-US" sz="1400" dirty="0">
                <a:solidFill>
                  <a:srgbClr val="800080"/>
                </a:solidFill>
              </a:rPr>
              <a:t>0.05</a:t>
            </a:r>
            <a:r>
              <a:rPr lang="en-US" sz="1400" dirty="0" smtClean="0">
                <a:solidFill>
                  <a:srgbClr val="800080"/>
                </a:solidFill>
              </a:rPr>
              <a:t>*(</a:t>
            </a:r>
            <a:r>
              <a:rPr lang="ru-RU" sz="1400" dirty="0" smtClean="0">
                <a:solidFill>
                  <a:srgbClr val="990099"/>
                </a:solidFill>
              </a:rPr>
              <a:t>–</a:t>
            </a:r>
            <a:r>
              <a:rPr lang="en-US" sz="1400" dirty="0" smtClean="0">
                <a:solidFill>
                  <a:srgbClr val="800080"/>
                </a:solidFill>
              </a:rPr>
              <a:t>1)</a:t>
            </a:r>
            <a:r>
              <a:rPr lang="en-US" sz="1800" i="1" baseline="30000" dirty="0" smtClean="0">
                <a:solidFill>
                  <a:srgbClr val="800080"/>
                </a:solidFill>
              </a:rPr>
              <a:t>n</a:t>
            </a:r>
            <a:endParaRPr lang="ru-RU" sz="1400" i="1" dirty="0">
              <a:solidFill>
                <a:srgbClr val="800080"/>
              </a:solidFill>
            </a:endParaRPr>
          </a:p>
        </p:txBody>
      </p:sp>
      <p:pic>
        <p:nvPicPr>
          <p:cNvPr id="25609" name="Picture 10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713538" y="1828800"/>
            <a:ext cx="2101850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0" name="TextBox 14"/>
          <p:cNvSpPr txBox="1">
            <a:spLocks noChangeArrowheads="1"/>
          </p:cNvSpPr>
          <p:nvPr/>
        </p:nvSpPr>
        <p:spPr bwMode="auto">
          <a:xfrm>
            <a:off x="7146925" y="1484313"/>
            <a:ext cx="1871663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 dirty="0">
                <a:solidFill>
                  <a:srgbClr val="800080"/>
                </a:solidFill>
              </a:rPr>
              <a:t>v</a:t>
            </a:r>
            <a:r>
              <a:rPr lang="en-GB" sz="1400" baseline="-25000" dirty="0">
                <a:solidFill>
                  <a:srgbClr val="800080"/>
                </a:solidFill>
              </a:rPr>
              <a:t>17</a:t>
            </a:r>
            <a:r>
              <a:rPr lang="en-US" sz="1400" baseline="-25000" dirty="0">
                <a:solidFill>
                  <a:srgbClr val="800080"/>
                </a:solidFill>
              </a:rPr>
              <a:t>2-182</a:t>
            </a:r>
            <a:r>
              <a:rPr lang="en-US" sz="1400" dirty="0">
                <a:solidFill>
                  <a:srgbClr val="800080"/>
                </a:solidFill>
              </a:rPr>
              <a:t>(0) =</a:t>
            </a:r>
            <a:r>
              <a:rPr lang="en-US" sz="1400" dirty="0">
                <a:solidFill>
                  <a:srgbClr val="800080"/>
                </a:solidFill>
                <a:sym typeface="Mathematica1" pitchFamily="2" charset="2"/>
              </a:rPr>
              <a:t> </a:t>
            </a:r>
            <a:r>
              <a:rPr lang="en-US" sz="1400" dirty="0">
                <a:solidFill>
                  <a:srgbClr val="800080"/>
                </a:solidFill>
              </a:rPr>
              <a:t>0.05</a:t>
            </a:r>
            <a:r>
              <a:rPr lang="en-US" sz="1400" dirty="0" smtClean="0">
                <a:solidFill>
                  <a:srgbClr val="800080"/>
                </a:solidFill>
              </a:rPr>
              <a:t>*(</a:t>
            </a:r>
            <a:r>
              <a:rPr lang="ru-RU" sz="1400" dirty="0" smtClean="0">
                <a:solidFill>
                  <a:srgbClr val="990099"/>
                </a:solidFill>
              </a:rPr>
              <a:t>–</a:t>
            </a:r>
            <a:r>
              <a:rPr lang="en-US" sz="1400" dirty="0" smtClean="0">
                <a:solidFill>
                  <a:srgbClr val="800080"/>
                </a:solidFill>
              </a:rPr>
              <a:t>1)</a:t>
            </a:r>
            <a:r>
              <a:rPr lang="en-US" sz="1800" i="1" baseline="30000" dirty="0" smtClean="0">
                <a:solidFill>
                  <a:srgbClr val="800080"/>
                </a:solidFill>
              </a:rPr>
              <a:t>n</a:t>
            </a:r>
            <a:endParaRPr lang="ru-RU" sz="1400" i="1" dirty="0">
              <a:solidFill>
                <a:srgbClr val="800080"/>
              </a:solidFill>
            </a:endParaRPr>
          </a:p>
        </p:txBody>
      </p:sp>
      <p:pic>
        <p:nvPicPr>
          <p:cNvPr id="25611" name="Picture 12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63713" y="4292600"/>
            <a:ext cx="2108200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2" name="TextBox 14"/>
          <p:cNvSpPr txBox="1">
            <a:spLocks noChangeArrowheads="1"/>
          </p:cNvSpPr>
          <p:nvPr/>
        </p:nvSpPr>
        <p:spPr bwMode="auto">
          <a:xfrm>
            <a:off x="246063" y="4868863"/>
            <a:ext cx="1871662" cy="3698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 dirty="0">
                <a:solidFill>
                  <a:srgbClr val="800080"/>
                </a:solidFill>
              </a:rPr>
              <a:t>v</a:t>
            </a:r>
            <a:r>
              <a:rPr lang="en-GB" sz="1400" baseline="-25000" dirty="0">
                <a:solidFill>
                  <a:srgbClr val="800080"/>
                </a:solidFill>
              </a:rPr>
              <a:t>18</a:t>
            </a:r>
            <a:r>
              <a:rPr lang="en-US" sz="1400" baseline="-25000" dirty="0">
                <a:solidFill>
                  <a:srgbClr val="800080"/>
                </a:solidFill>
              </a:rPr>
              <a:t>2-192</a:t>
            </a:r>
            <a:r>
              <a:rPr lang="en-US" sz="1400" dirty="0">
                <a:solidFill>
                  <a:srgbClr val="800080"/>
                </a:solidFill>
              </a:rPr>
              <a:t>(0) =</a:t>
            </a:r>
            <a:r>
              <a:rPr lang="en-US" sz="1400" dirty="0">
                <a:solidFill>
                  <a:srgbClr val="800080"/>
                </a:solidFill>
                <a:sym typeface="Mathematica1" pitchFamily="2" charset="2"/>
              </a:rPr>
              <a:t> </a:t>
            </a:r>
            <a:r>
              <a:rPr lang="en-US" sz="1400" dirty="0">
                <a:solidFill>
                  <a:srgbClr val="800080"/>
                </a:solidFill>
              </a:rPr>
              <a:t>0.05</a:t>
            </a:r>
            <a:r>
              <a:rPr lang="en-US" sz="1400" dirty="0" smtClean="0">
                <a:solidFill>
                  <a:srgbClr val="800080"/>
                </a:solidFill>
              </a:rPr>
              <a:t>*(</a:t>
            </a:r>
            <a:r>
              <a:rPr lang="ru-RU" sz="1400" dirty="0" smtClean="0">
                <a:solidFill>
                  <a:srgbClr val="990099"/>
                </a:solidFill>
              </a:rPr>
              <a:t>–</a:t>
            </a:r>
            <a:r>
              <a:rPr lang="en-US" sz="1400" dirty="0" smtClean="0">
                <a:solidFill>
                  <a:srgbClr val="800080"/>
                </a:solidFill>
              </a:rPr>
              <a:t>1)</a:t>
            </a:r>
            <a:r>
              <a:rPr lang="en-US" sz="1800" i="1" baseline="30000" dirty="0" smtClean="0">
                <a:solidFill>
                  <a:srgbClr val="800080"/>
                </a:solidFill>
              </a:rPr>
              <a:t>n</a:t>
            </a:r>
            <a:endParaRPr lang="ru-RU" sz="1400" i="1" dirty="0">
              <a:solidFill>
                <a:srgbClr val="800080"/>
              </a:solidFill>
            </a:endParaRPr>
          </a:p>
        </p:txBody>
      </p:sp>
      <p:pic>
        <p:nvPicPr>
          <p:cNvPr id="25613" name="Picture 14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573713" y="4267200"/>
            <a:ext cx="2095500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5614" name="TextBox 14"/>
          <p:cNvSpPr txBox="1">
            <a:spLocks noChangeArrowheads="1"/>
          </p:cNvSpPr>
          <p:nvPr/>
        </p:nvSpPr>
        <p:spPr bwMode="auto">
          <a:xfrm>
            <a:off x="4140200" y="4797425"/>
            <a:ext cx="1871663" cy="369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 dirty="0">
                <a:solidFill>
                  <a:srgbClr val="800080"/>
                </a:solidFill>
              </a:rPr>
              <a:t>v</a:t>
            </a:r>
            <a:r>
              <a:rPr lang="en-US" sz="1400" baseline="-25000" dirty="0">
                <a:solidFill>
                  <a:srgbClr val="800080"/>
                </a:solidFill>
              </a:rPr>
              <a:t>202-212</a:t>
            </a:r>
            <a:r>
              <a:rPr lang="en-US" sz="1400" dirty="0">
                <a:solidFill>
                  <a:srgbClr val="800080"/>
                </a:solidFill>
              </a:rPr>
              <a:t>(0) =</a:t>
            </a:r>
            <a:r>
              <a:rPr lang="en-US" sz="1400" dirty="0">
                <a:solidFill>
                  <a:srgbClr val="800080"/>
                </a:solidFill>
                <a:sym typeface="Mathematica1" pitchFamily="2" charset="2"/>
              </a:rPr>
              <a:t> </a:t>
            </a:r>
            <a:r>
              <a:rPr lang="en-US" sz="1400" dirty="0">
                <a:solidFill>
                  <a:srgbClr val="800080"/>
                </a:solidFill>
              </a:rPr>
              <a:t>0.05</a:t>
            </a:r>
            <a:r>
              <a:rPr lang="en-US" sz="1400" dirty="0" smtClean="0">
                <a:solidFill>
                  <a:srgbClr val="800080"/>
                </a:solidFill>
              </a:rPr>
              <a:t>*(</a:t>
            </a:r>
            <a:r>
              <a:rPr lang="ru-RU" sz="1400" dirty="0" smtClean="0">
                <a:solidFill>
                  <a:srgbClr val="990099"/>
                </a:solidFill>
              </a:rPr>
              <a:t>–</a:t>
            </a:r>
            <a:r>
              <a:rPr lang="en-US" sz="1400" dirty="0" smtClean="0">
                <a:solidFill>
                  <a:srgbClr val="800080"/>
                </a:solidFill>
              </a:rPr>
              <a:t>1)</a:t>
            </a:r>
            <a:r>
              <a:rPr lang="en-US" sz="1800" i="1" baseline="30000" dirty="0" smtClean="0">
                <a:solidFill>
                  <a:srgbClr val="800080"/>
                </a:solidFill>
              </a:rPr>
              <a:t>n</a:t>
            </a:r>
            <a:endParaRPr lang="ru-RU" sz="1400" i="1" dirty="0">
              <a:solidFill>
                <a:srgbClr val="800080"/>
              </a:solidFill>
            </a:endParaRPr>
          </a:p>
        </p:txBody>
      </p:sp>
      <p:sp>
        <p:nvSpPr>
          <p:cNvPr id="25615" name="Rectangle 1"/>
          <p:cNvSpPr>
            <a:spLocks noChangeArrowheads="1"/>
          </p:cNvSpPr>
          <p:nvPr/>
        </p:nvSpPr>
        <p:spPr bwMode="auto">
          <a:xfrm>
            <a:off x="250825" y="115888"/>
            <a:ext cx="5862638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000" i="1"/>
              <a:t>Движение широкого полярона с характерным размером </a:t>
            </a:r>
            <a:r>
              <a:rPr lang="ru-RU" sz="2000" i="1">
                <a:sym typeface="Symbol" pitchFamily="18" charset="2"/>
              </a:rPr>
              <a:t> 52 сайта </a:t>
            </a:r>
            <a:r>
              <a:rPr lang="ru-RU" sz="2000" i="1"/>
              <a:t>при наличии в цепочке </a:t>
            </a:r>
          </a:p>
          <a:p>
            <a:r>
              <a:rPr lang="ru-RU" sz="2000" i="1"/>
              <a:t>локализованных возбуждений</a:t>
            </a:r>
            <a:r>
              <a:rPr lang="ru-RU" sz="2000"/>
              <a:t>.</a:t>
            </a:r>
            <a:r>
              <a:rPr lang="en-US"/>
              <a:t> 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6626" name="TextBox 6"/>
          <p:cNvSpPr txBox="1">
            <a:spLocks noChangeArrowheads="1"/>
          </p:cNvSpPr>
          <p:nvPr/>
        </p:nvSpPr>
        <p:spPr bwMode="auto">
          <a:xfrm>
            <a:off x="6510338" y="93663"/>
            <a:ext cx="3317875" cy="6461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 sz="1800">
                <a:solidFill>
                  <a:srgbClr val="800080"/>
                </a:solidFill>
              </a:rPr>
              <a:t>Длина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=301</a:t>
            </a:r>
            <a:r>
              <a:rPr lang="ru-RU" sz="1800">
                <a:solidFill>
                  <a:srgbClr val="800080"/>
                </a:solidFill>
              </a:rPr>
              <a:t>, </a:t>
            </a:r>
            <a:endParaRPr lang="en-US" sz="1800">
              <a:solidFill>
                <a:srgbClr val="800080"/>
              </a:solidFill>
            </a:endParaRPr>
          </a:p>
          <a:p>
            <a:pPr eaLnBrk="1" hangingPunct="1"/>
            <a:r>
              <a:rPr lang="ru-RU" sz="1800">
                <a:solidFill>
                  <a:srgbClr val="800080"/>
                </a:solidFill>
              </a:rPr>
              <a:t>центр цепочки</a:t>
            </a:r>
            <a:r>
              <a:rPr lang="en-US" sz="1800">
                <a:solidFill>
                  <a:srgbClr val="800080"/>
                </a:solidFill>
              </a:rPr>
              <a:t>:</a:t>
            </a:r>
            <a:r>
              <a:rPr lang="ru-RU" sz="1800">
                <a:solidFill>
                  <a:srgbClr val="800080"/>
                </a:solidFill>
              </a:rPr>
              <a:t> </a:t>
            </a:r>
            <a:r>
              <a:rPr lang="en-US" sz="1800" i="1">
                <a:solidFill>
                  <a:srgbClr val="800080"/>
                </a:solidFill>
              </a:rPr>
              <a:t>n</a:t>
            </a:r>
            <a:r>
              <a:rPr lang="en-US" sz="1800">
                <a:solidFill>
                  <a:srgbClr val="800080"/>
                </a:solidFill>
              </a:rPr>
              <a:t>=151</a:t>
            </a:r>
            <a:endParaRPr lang="ru-RU" sz="1800">
              <a:solidFill>
                <a:srgbClr val="800080"/>
              </a:solidFill>
            </a:endParaRPr>
          </a:p>
        </p:txBody>
      </p:sp>
      <p:sp>
        <p:nvSpPr>
          <p:cNvPr id="4" name="Oval 3"/>
          <p:cNvSpPr/>
          <p:nvPr/>
        </p:nvSpPr>
        <p:spPr>
          <a:xfrm>
            <a:off x="7667625" y="735013"/>
            <a:ext cx="1398588" cy="533400"/>
          </a:xfrm>
          <a:prstGeom prst="ellipse">
            <a:avLst/>
          </a:prstGeom>
          <a:solidFill>
            <a:srgbClr val="FFFF00">
              <a:alpha val="76000"/>
            </a:srgb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/>
          </a:p>
        </p:txBody>
      </p:sp>
      <p:sp>
        <p:nvSpPr>
          <p:cNvPr id="26628" name="TextBox 7"/>
          <p:cNvSpPr txBox="1">
            <a:spLocks noChangeArrowheads="1"/>
          </p:cNvSpPr>
          <p:nvPr/>
        </p:nvSpPr>
        <p:spPr bwMode="auto">
          <a:xfrm>
            <a:off x="7813675" y="771525"/>
            <a:ext cx="1223963" cy="4603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ru-RU"/>
              <a:t>Г=0.0</a:t>
            </a:r>
            <a:r>
              <a:rPr lang="en-US"/>
              <a:t>01</a:t>
            </a:r>
            <a:endParaRPr lang="ru-RU"/>
          </a:p>
        </p:txBody>
      </p:sp>
      <p:pic>
        <p:nvPicPr>
          <p:cNvPr id="26629" name="Picture 5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1743075"/>
            <a:ext cx="2143125" cy="24780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0" name="Picture 6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4221163"/>
            <a:ext cx="2112962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1" name="TextBox 10"/>
          <p:cNvSpPr txBox="1">
            <a:spLocks noChangeArrowheads="1"/>
          </p:cNvSpPr>
          <p:nvPr/>
        </p:nvSpPr>
        <p:spPr bwMode="auto">
          <a:xfrm>
            <a:off x="971550" y="1506538"/>
            <a:ext cx="1368425" cy="338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>
                <a:solidFill>
                  <a:srgbClr val="990099"/>
                </a:solidFill>
              </a:rPr>
              <a:t>v</a:t>
            </a:r>
            <a:r>
              <a:rPr lang="en-GB" sz="1600" baseline="-25000">
                <a:solidFill>
                  <a:srgbClr val="990099"/>
                </a:solidFill>
              </a:rPr>
              <a:t>15</a:t>
            </a:r>
            <a:r>
              <a:rPr lang="ru-RU" sz="1600" baseline="-25000">
                <a:solidFill>
                  <a:srgbClr val="990099"/>
                </a:solidFill>
              </a:rPr>
              <a:t>2</a:t>
            </a:r>
            <a:r>
              <a:rPr lang="en-US" sz="1600">
                <a:solidFill>
                  <a:srgbClr val="990099"/>
                </a:solidFill>
              </a:rPr>
              <a:t>(0)=0.</a:t>
            </a:r>
            <a:r>
              <a:rPr lang="ru-RU" sz="1600">
                <a:solidFill>
                  <a:srgbClr val="990099"/>
                </a:solidFill>
              </a:rPr>
              <a:t>0</a:t>
            </a:r>
            <a:r>
              <a:rPr lang="en-US" sz="1600">
                <a:solidFill>
                  <a:srgbClr val="990099"/>
                </a:solidFill>
              </a:rPr>
              <a:t>5</a:t>
            </a:r>
            <a:endParaRPr lang="ru-RU" sz="1600" i="1">
              <a:solidFill>
                <a:srgbClr val="990099"/>
              </a:solidFill>
            </a:endParaRPr>
          </a:p>
        </p:txBody>
      </p:sp>
      <p:pic>
        <p:nvPicPr>
          <p:cNvPr id="26632" name="Picture 8"/>
          <p:cNvPicPr>
            <a:picLocks noChangeAspect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132138" y="1776413"/>
            <a:ext cx="2138362" cy="24907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3" name="Picture 9"/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059113" y="4221163"/>
            <a:ext cx="2117725" cy="24638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4" name="TextBox 14"/>
          <p:cNvSpPr txBox="1">
            <a:spLocks noChangeArrowheads="1"/>
          </p:cNvSpPr>
          <p:nvPr/>
        </p:nvSpPr>
        <p:spPr bwMode="auto">
          <a:xfrm>
            <a:off x="3182938" y="1433513"/>
            <a:ext cx="2087562" cy="339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600" i="1" dirty="0">
                <a:solidFill>
                  <a:srgbClr val="800080"/>
                </a:solidFill>
              </a:rPr>
              <a:t>v</a:t>
            </a:r>
            <a:r>
              <a:rPr lang="en-GB" sz="1600" baseline="-25000" dirty="0">
                <a:solidFill>
                  <a:srgbClr val="800080"/>
                </a:solidFill>
              </a:rPr>
              <a:t>15</a:t>
            </a:r>
            <a:r>
              <a:rPr lang="en-US" sz="1600" baseline="-25000" dirty="0">
                <a:solidFill>
                  <a:srgbClr val="800080"/>
                </a:solidFill>
              </a:rPr>
              <a:t>2-202</a:t>
            </a:r>
            <a:r>
              <a:rPr lang="en-US" sz="1600" dirty="0">
                <a:solidFill>
                  <a:srgbClr val="800080"/>
                </a:solidFill>
              </a:rPr>
              <a:t>(0) =</a:t>
            </a:r>
            <a:r>
              <a:rPr lang="en-US" sz="1600" dirty="0">
                <a:solidFill>
                  <a:srgbClr val="800080"/>
                </a:solidFill>
                <a:sym typeface="Mathematica1" pitchFamily="2" charset="2"/>
              </a:rPr>
              <a:t> </a:t>
            </a:r>
            <a:r>
              <a:rPr lang="en-US" sz="1600" dirty="0">
                <a:solidFill>
                  <a:srgbClr val="800080"/>
                </a:solidFill>
              </a:rPr>
              <a:t>0.05</a:t>
            </a:r>
            <a:r>
              <a:rPr lang="en-US" sz="1600" dirty="0" smtClean="0">
                <a:solidFill>
                  <a:srgbClr val="800080"/>
                </a:solidFill>
              </a:rPr>
              <a:t>*(</a:t>
            </a:r>
            <a:r>
              <a:rPr lang="ru-RU" sz="1600" smtClean="0">
                <a:solidFill>
                  <a:srgbClr val="990099"/>
                </a:solidFill>
              </a:rPr>
              <a:t>–</a:t>
            </a:r>
            <a:r>
              <a:rPr lang="en-US" sz="1600" smtClean="0">
                <a:solidFill>
                  <a:srgbClr val="800080"/>
                </a:solidFill>
              </a:rPr>
              <a:t>1)</a:t>
            </a:r>
            <a:r>
              <a:rPr lang="en-US" sz="1600" i="1" baseline="30000" smtClean="0">
                <a:solidFill>
                  <a:srgbClr val="800080"/>
                </a:solidFill>
              </a:rPr>
              <a:t>n</a:t>
            </a:r>
            <a:endParaRPr lang="ru-RU" sz="1600" i="1" dirty="0">
              <a:solidFill>
                <a:srgbClr val="800080"/>
              </a:solidFill>
            </a:endParaRPr>
          </a:p>
        </p:txBody>
      </p:sp>
      <p:pic>
        <p:nvPicPr>
          <p:cNvPr id="26635" name="Picture 11"/>
          <p:cNvPicPr>
            <a:picLocks noChangeAspect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0338" y="1806575"/>
            <a:ext cx="2105025" cy="24733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6636" name="Picture 12"/>
          <p:cNvPicPr>
            <a:picLocks noChangeAspect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24625" y="4238625"/>
            <a:ext cx="2103438" cy="24812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6637" name="TextBox 14"/>
          <p:cNvSpPr txBox="1">
            <a:spLocks noChangeArrowheads="1"/>
          </p:cNvSpPr>
          <p:nvPr/>
        </p:nvSpPr>
        <p:spPr bwMode="auto">
          <a:xfrm>
            <a:off x="6675438" y="1455738"/>
            <a:ext cx="2217737" cy="3079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>
            <a:lvl1pPr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1pPr>
            <a:lvl2pPr marL="742950" indent="-28575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2pPr>
            <a:lvl3pPr marL="11430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3pPr>
            <a:lvl4pPr marL="16002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4pPr>
            <a:lvl5pPr marL="2057400" indent="-228600" eaLnBrk="0" hangingPunct="0">
              <a:defRPr sz="2400">
                <a:solidFill>
                  <a:schemeClr val="tx1"/>
                </a:solidFill>
                <a:latin typeface="Times New Roman" pitchFamily="18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2400">
                <a:solidFill>
                  <a:schemeClr val="tx1"/>
                </a:solidFill>
                <a:latin typeface="Times New Roman" pitchFamily="18" charset="0"/>
              </a:defRPr>
            </a:lvl9pPr>
          </a:lstStyle>
          <a:p>
            <a:pPr eaLnBrk="1" hangingPunct="1"/>
            <a:r>
              <a:rPr lang="en-US" sz="1400" i="1">
                <a:solidFill>
                  <a:srgbClr val="640000"/>
                </a:solidFill>
              </a:rPr>
              <a:t>q</a:t>
            </a:r>
            <a:r>
              <a:rPr lang="en-GB" sz="1400" baseline="-25000">
                <a:solidFill>
                  <a:srgbClr val="640000"/>
                </a:solidFill>
              </a:rPr>
              <a:t>15</a:t>
            </a:r>
            <a:r>
              <a:rPr lang="en-US" sz="1400" baseline="-25000">
                <a:solidFill>
                  <a:srgbClr val="640000"/>
                </a:solidFill>
              </a:rPr>
              <a:t>2</a:t>
            </a:r>
            <a:r>
              <a:rPr lang="en-US" sz="1400">
                <a:solidFill>
                  <a:srgbClr val="640000"/>
                </a:solidFill>
              </a:rPr>
              <a:t>(0) = …</a:t>
            </a:r>
            <a:r>
              <a:rPr lang="en-US" sz="1400" i="1">
                <a:solidFill>
                  <a:srgbClr val="640000"/>
                </a:solidFill>
              </a:rPr>
              <a:t> =q</a:t>
            </a:r>
            <a:r>
              <a:rPr lang="en-US" sz="1400" baseline="-25000">
                <a:solidFill>
                  <a:srgbClr val="640000"/>
                </a:solidFill>
              </a:rPr>
              <a:t>202</a:t>
            </a:r>
            <a:r>
              <a:rPr lang="en-US" sz="1400">
                <a:solidFill>
                  <a:srgbClr val="640000"/>
                </a:solidFill>
              </a:rPr>
              <a:t>(0)=</a:t>
            </a:r>
            <a:r>
              <a:rPr lang="en-US" sz="1400">
                <a:solidFill>
                  <a:srgbClr val="CC3399"/>
                </a:solidFill>
                <a:sym typeface="Mathematica1" pitchFamily="2" charset="2"/>
              </a:rPr>
              <a:t> </a:t>
            </a:r>
            <a:r>
              <a:rPr lang="en-US" sz="1400">
                <a:solidFill>
                  <a:srgbClr val="640000"/>
                </a:solidFill>
              </a:rPr>
              <a:t>0.005</a:t>
            </a:r>
            <a:endParaRPr lang="ru-RU" sz="1400" i="1">
              <a:solidFill>
                <a:srgbClr val="640000"/>
              </a:solidFill>
            </a:endParaRPr>
          </a:p>
        </p:txBody>
      </p:sp>
      <p:sp>
        <p:nvSpPr>
          <p:cNvPr id="26638" name="Rectangle 1"/>
          <p:cNvSpPr>
            <a:spLocks noChangeArrowheads="1"/>
          </p:cNvSpPr>
          <p:nvPr/>
        </p:nvSpPr>
        <p:spPr bwMode="auto">
          <a:xfrm>
            <a:off x="250825" y="115888"/>
            <a:ext cx="5862638" cy="107791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sz="2000" i="1"/>
              <a:t>Движение широкого полярона с характерным размером </a:t>
            </a:r>
            <a:r>
              <a:rPr lang="ru-RU" sz="2000" i="1">
                <a:sym typeface="Symbol" pitchFamily="18" charset="2"/>
              </a:rPr>
              <a:t> 52 сайта </a:t>
            </a:r>
            <a:r>
              <a:rPr lang="ru-RU" sz="2000" i="1"/>
              <a:t>при наличии в цепочке </a:t>
            </a:r>
          </a:p>
          <a:p>
            <a:r>
              <a:rPr lang="ru-RU" sz="2000" i="1"/>
              <a:t>локализованных возбуждений</a:t>
            </a:r>
            <a:r>
              <a:rPr lang="ru-RU" sz="2000"/>
              <a:t>.</a:t>
            </a:r>
            <a:r>
              <a:rPr lang="en-US"/>
              <a:t> </a:t>
            </a:r>
            <a:endParaRPr lang="ru-RU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00CC99"/>
      </a:accent1>
      <a:accent2>
        <a:srgbClr val="3333CC"/>
      </a:accent2>
      <a:accent3>
        <a:srgbClr val="FFFFFF"/>
      </a:accent3>
      <a:accent4>
        <a:srgbClr val="000000"/>
      </a:accent4>
      <a:accent5>
        <a:srgbClr val="AAE2CA"/>
      </a:accent5>
      <a:accent6>
        <a:srgbClr val="2D2DB9"/>
      </a:accent6>
      <a:hlink>
        <a:srgbClr val="CCCCFF"/>
      </a:hlink>
      <a:folHlink>
        <a:srgbClr val="B2B2B2"/>
      </a:folHlink>
    </a:clrScheme>
    <a:fontScheme name="Оформление по умолчанию">
      <a:majorFont>
        <a:latin typeface="Times New Roman"/>
        <a:ea typeface=""/>
        <a:cs typeface=""/>
      </a:majorFont>
      <a:minorFont>
        <a:latin typeface="Times New Roman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00CC99"/>
        </a:accent1>
        <a:accent2>
          <a:srgbClr val="3333CC"/>
        </a:accent2>
        <a:accent3>
          <a:srgbClr val="FFFFFF"/>
        </a:accent3>
        <a:accent4>
          <a:srgbClr val="000000"/>
        </a:accent4>
        <a:accent5>
          <a:srgbClr val="AAE2CA"/>
        </a:accent5>
        <a:accent6>
          <a:srgbClr val="2D2DB9"/>
        </a:accent6>
        <a:hlink>
          <a:srgbClr val="CCCCFF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FF"/>
        </a:dk2>
        <a:lt2>
          <a:srgbClr val="FFFF00"/>
        </a:lt2>
        <a:accent1>
          <a:srgbClr val="FF9900"/>
        </a:accent1>
        <a:accent2>
          <a:srgbClr val="00FFFF"/>
        </a:accent2>
        <a:accent3>
          <a:srgbClr val="AAAAFF"/>
        </a:accent3>
        <a:accent4>
          <a:srgbClr val="DADADA"/>
        </a:accent4>
        <a:accent5>
          <a:srgbClr val="FFCAAA"/>
        </a:accent5>
        <a:accent6>
          <a:srgbClr val="00E7E7"/>
        </a:accent6>
        <a:hlink>
          <a:srgbClr val="FF0000"/>
        </a:hlink>
        <a:folHlink>
          <a:srgbClr val="96969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CC"/>
        </a:lt1>
        <a:dk2>
          <a:srgbClr val="808000"/>
        </a:dk2>
        <a:lt2>
          <a:srgbClr val="666633"/>
        </a:lt2>
        <a:accent1>
          <a:srgbClr val="339933"/>
        </a:accent1>
        <a:accent2>
          <a:srgbClr val="800000"/>
        </a:accent2>
        <a:accent3>
          <a:srgbClr val="FFFFE2"/>
        </a:accent3>
        <a:accent4>
          <a:srgbClr val="000000"/>
        </a:accent4>
        <a:accent5>
          <a:srgbClr val="ADCAAD"/>
        </a:accent5>
        <a:accent6>
          <a:srgbClr val="730000"/>
        </a:accent6>
        <a:hlink>
          <a:srgbClr val="0033CC"/>
        </a:hlink>
        <a:folHlink>
          <a:srgbClr val="FFCC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FFFFFF"/>
        </a:lt1>
        <a:dk2>
          <a:srgbClr val="000000"/>
        </a:dk2>
        <a:lt2>
          <a:srgbClr val="333333"/>
        </a:lt2>
        <a:accent1>
          <a:srgbClr val="DDDDDD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EBEBEB"/>
        </a:accent5>
        <a:accent6>
          <a:srgbClr val="737373"/>
        </a:accent6>
        <a:hlink>
          <a:srgbClr val="4D4D4D"/>
        </a:hlink>
        <a:folHlink>
          <a:srgbClr val="EAEAE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FFCC66"/>
        </a:accent1>
        <a:accent2>
          <a:srgbClr val="0000FF"/>
        </a:accent2>
        <a:accent3>
          <a:srgbClr val="FFFFFF"/>
        </a:accent3>
        <a:accent4>
          <a:srgbClr val="000000"/>
        </a:accent4>
        <a:accent5>
          <a:srgbClr val="FFE2B8"/>
        </a:accent5>
        <a:accent6>
          <a:srgbClr val="0000E7"/>
        </a:accent6>
        <a:hlink>
          <a:srgbClr val="CC00CC"/>
        </a:hlink>
        <a:folHlink>
          <a:srgbClr val="C0C0C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C0C0C0"/>
        </a:accent1>
        <a:accent2>
          <a:srgbClr val="0066FF"/>
        </a:accent2>
        <a:accent3>
          <a:srgbClr val="FFFFFF"/>
        </a:accent3>
        <a:accent4>
          <a:srgbClr val="000000"/>
        </a:accent4>
        <a:accent5>
          <a:srgbClr val="DCDCDC"/>
        </a:accent5>
        <a:accent6>
          <a:srgbClr val="005CE7"/>
        </a:accent6>
        <a:hlink>
          <a:srgbClr val="FF0000"/>
        </a:hlink>
        <a:folHlink>
          <a:srgbClr val="00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3399FF"/>
        </a:accent1>
        <a:accent2>
          <a:srgbClr val="99FFCC"/>
        </a:accent2>
        <a:accent3>
          <a:srgbClr val="FFFFFF"/>
        </a:accent3>
        <a:accent4>
          <a:srgbClr val="000000"/>
        </a:accent4>
        <a:accent5>
          <a:srgbClr val="ADCAFF"/>
        </a:accent5>
        <a:accent6>
          <a:srgbClr val="8AE7B9"/>
        </a:accent6>
        <a:hlink>
          <a:srgbClr val="CC00CC"/>
        </a:hlink>
        <a:folHlink>
          <a:srgbClr val="B2B2B2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3759</TotalTime>
  <Words>1422</Words>
  <Application>Microsoft Office PowerPoint</Application>
  <PresentationFormat>On-screen Show (4:3)</PresentationFormat>
  <Paragraphs>201</Paragraphs>
  <Slides>25</Slides>
  <Notes>2</Notes>
  <HiddenSlides>0</HiddenSlides>
  <MMClips>0</MMClips>
  <ScaleCrop>false</ScaleCrop>
  <HeadingPairs>
    <vt:vector size="8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Embedded OLE Servers</vt:lpstr>
      </vt:variant>
      <vt:variant>
        <vt:i4>2</vt:i4>
      </vt:variant>
      <vt:variant>
        <vt:lpstr>Slide Titles</vt:lpstr>
      </vt:variant>
      <vt:variant>
        <vt:i4>25</vt:i4>
      </vt:variant>
    </vt:vector>
  </HeadingPairs>
  <TitlesOfParts>
    <vt:vector size="33" baseType="lpstr">
      <vt:lpstr>Times New Roman</vt:lpstr>
      <vt:lpstr>Arial</vt:lpstr>
      <vt:lpstr>Calibri</vt:lpstr>
      <vt:lpstr>Symbol</vt:lpstr>
      <vt:lpstr>Mathematica1</vt:lpstr>
      <vt:lpstr>Оформление по умолчанию</vt:lpstr>
      <vt:lpstr>Document</vt:lpstr>
      <vt:lpstr>Equation</vt:lpstr>
      <vt:lpstr>Особенности движения полярона в молекулярных полинуклеотидных цепочках конечной длины при наличии в цепочке локализованных возбуждений</vt:lpstr>
      <vt:lpstr> На основе модели Пейрарда-Бишопа-Холстейна проведены численные эксперименты, демонстрирующие возможность переноса заряда поляронами в однородной незамкнутой G/C цепочке ДНК за счёт взаимодействия с локализованными возбуждениями при отсутствии электрического поля в цепочке. Показано, что, в зависимости от параметров выбранных начальных возбуждений и от параметров цепочки, полярон  может двигаться на большие расстояния  (около тысячи сайтов). Показано также, что способность полярона двигаться и характер этого движения в значительной степени зависят от взаимного расположения полярона и выбранных локализованных возбуждений.   </vt:lpstr>
      <vt:lpstr>Математическая модель 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Ala</dc:creator>
  <cp:lastModifiedBy>Ala</cp:lastModifiedBy>
  <cp:revision>195</cp:revision>
  <dcterms:created xsi:type="dcterms:W3CDTF">1601-01-01T00:00:00Z</dcterms:created>
  <dcterms:modified xsi:type="dcterms:W3CDTF">2017-06-07T16:54:56Z</dcterms:modified>
</cp:coreProperties>
</file>