
<file path=[Content_Types].xml><?xml version="1.0" encoding="utf-8"?>
<Types xmlns="http://schemas.openxmlformats.org/package/2006/content-types">
  <Default Extension="bin" ContentType="application/vnd.openxmlformats-officedocument.oleObject"/>
  <Default Extension="png" ContentType="image/png"/>
  <Default Extension="emf" ContentType="image/x-emf"/>
  <Default Extension="wmf" ContentType="image/x-wmf"/>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vml" ContentType="application/vnd.openxmlformats-officedocument.vmlDrawing"/>
  <Default Extension="doc" ContentType="application/msword"/>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325" r:id="rId2"/>
    <p:sldId id="326" r:id="rId3"/>
    <p:sldId id="327" r:id="rId4"/>
    <p:sldId id="328" r:id="rId5"/>
    <p:sldId id="329" r:id="rId6"/>
    <p:sldId id="303" r:id="rId7"/>
    <p:sldId id="304" r:id="rId8"/>
    <p:sldId id="305" r:id="rId9"/>
    <p:sldId id="306" r:id="rId10"/>
    <p:sldId id="307" r:id="rId11"/>
    <p:sldId id="308" r:id="rId12"/>
    <p:sldId id="310" r:id="rId13"/>
    <p:sldId id="311" r:id="rId14"/>
    <p:sldId id="316" r:id="rId15"/>
    <p:sldId id="317" r:id="rId16"/>
    <p:sldId id="312" r:id="rId17"/>
    <p:sldId id="313" r:id="rId18"/>
    <p:sldId id="314" r:id="rId19"/>
    <p:sldId id="315" r:id="rId20"/>
    <p:sldId id="318" r:id="rId21"/>
    <p:sldId id="319" r:id="rId22"/>
    <p:sldId id="322" r:id="rId23"/>
    <p:sldId id="321" r:id="rId24"/>
    <p:sldId id="323" r:id="rId25"/>
    <p:sldId id="324" r:id="rId26"/>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a:srgbClr val="CC00CC"/>
    <a:srgbClr val="990099"/>
    <a:srgbClr val="FF0066"/>
    <a:srgbClr val="FF3399"/>
    <a:srgbClr val="FF6699"/>
    <a:srgbClr val="FF9295"/>
    <a:srgbClr val="FFCC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790" autoAdjust="0"/>
    <p:restoredTop sz="94652" autoAdjust="0"/>
  </p:normalViewPr>
  <p:slideViewPr>
    <p:cSldViewPr>
      <p:cViewPr varScale="1">
        <p:scale>
          <a:sx n="77" d="100"/>
          <a:sy n="77" d="100"/>
        </p:scale>
        <p:origin x="-90" y="-6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2.e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image" Target="../media/image3.e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6.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36.emf"/><Relationship Id="rId1" Type="http://schemas.openxmlformats.org/officeDocument/2006/relationships/image" Target="../media/image9.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99.emf"/><Relationship Id="rId2" Type="http://schemas.openxmlformats.org/officeDocument/2006/relationships/image" Target="../media/image4.emf"/><Relationship Id="rId1" Type="http://schemas.openxmlformats.org/officeDocument/2006/relationships/image" Target="../media/image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ru-RU"/>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CF6BB396-C578-4DF9-9F00-DF54EC83833B}" type="datetimeFigureOut">
              <a:rPr lang="ru-RU"/>
              <a:pPr>
                <a:defRPr/>
              </a:pPr>
              <a:t>13.06.2017</a:t>
            </a:fld>
            <a:endParaRPr lang="ru-RU"/>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ru-RU" noProof="0" smtClean="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ru-RU"/>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6699A664-F462-4F5B-A0AE-B7F9C62B2B81}" type="slidenum">
              <a:rPr lang="ru-RU"/>
              <a:pPr>
                <a:defRPr/>
              </a:pPr>
              <a:t>‹#›</a:t>
            </a:fld>
            <a:endParaRPr lang="ru-RU"/>
          </a:p>
        </p:txBody>
      </p:sp>
    </p:spTree>
    <p:extLst>
      <p:ext uri="{BB962C8B-B14F-4D97-AF65-F5344CB8AC3E}">
        <p14:creationId xmlns:p14="http://schemas.microsoft.com/office/powerpoint/2010/main" val="183098983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86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smtClean="0"/>
          </a:p>
        </p:txBody>
      </p:sp>
      <p:sp>
        <p:nvSpPr>
          <p:cNvPr id="286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3C914CE7-0953-441C-8FE2-BF62926948F4}" type="slidenum">
              <a:rPr lang="ru-RU" sz="1200" smtClean="0"/>
              <a:pPr eaLnBrk="1" hangingPunct="1"/>
              <a:t>6</a:t>
            </a:fld>
            <a:endParaRPr lang="ru-RU" sz="120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96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ru-RU" smtClean="0"/>
          </a:p>
        </p:txBody>
      </p:sp>
      <p:sp>
        <p:nvSpPr>
          <p:cNvPr id="297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7AFBEF9F-4F7D-4D99-82C0-9587A6C24D1E}" type="slidenum">
              <a:rPr lang="ru-RU" sz="1200" smtClean="0"/>
              <a:pPr eaLnBrk="1" hangingPunct="1"/>
              <a:t>22</a:t>
            </a:fld>
            <a:endParaRPr lang="ru-RU" sz="120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ru-RU"/>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BD98708F-11FA-4C7D-A651-44F1F4AFDAE8}" type="slidenum">
              <a:rPr lang="ru-RU"/>
              <a:pPr>
                <a:defRPr/>
              </a:pPr>
              <a:t>‹#›</a:t>
            </a:fld>
            <a:endParaRPr lang="ru-RU"/>
          </a:p>
        </p:txBody>
      </p:sp>
    </p:spTree>
    <p:extLst>
      <p:ext uri="{BB962C8B-B14F-4D97-AF65-F5344CB8AC3E}">
        <p14:creationId xmlns:p14="http://schemas.microsoft.com/office/powerpoint/2010/main" val="27142772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58B6F2C5-DE04-443F-A0B6-D8A472E8A063}" type="slidenum">
              <a:rPr lang="ru-RU"/>
              <a:pPr>
                <a:defRPr/>
              </a:pPr>
              <a:t>‹#›</a:t>
            </a:fld>
            <a:endParaRPr lang="ru-RU"/>
          </a:p>
        </p:txBody>
      </p:sp>
    </p:spTree>
    <p:extLst>
      <p:ext uri="{BB962C8B-B14F-4D97-AF65-F5344CB8AC3E}">
        <p14:creationId xmlns:p14="http://schemas.microsoft.com/office/powerpoint/2010/main" val="3922739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ru-R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03EFFAB2-9F05-4D17-8126-F53152CE849C}" type="slidenum">
              <a:rPr lang="ru-RU"/>
              <a:pPr>
                <a:defRPr/>
              </a:pPr>
              <a:t>‹#›</a:t>
            </a:fld>
            <a:endParaRPr lang="ru-RU"/>
          </a:p>
        </p:txBody>
      </p:sp>
    </p:spTree>
    <p:extLst>
      <p:ext uri="{BB962C8B-B14F-4D97-AF65-F5344CB8AC3E}">
        <p14:creationId xmlns:p14="http://schemas.microsoft.com/office/powerpoint/2010/main" val="199643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8EA93F0C-B9EA-48EE-AD01-101B023E8E2B}" type="slidenum">
              <a:rPr lang="ru-RU"/>
              <a:pPr>
                <a:defRPr/>
              </a:pPr>
              <a:t>‹#›</a:t>
            </a:fld>
            <a:endParaRPr lang="ru-RU"/>
          </a:p>
        </p:txBody>
      </p:sp>
    </p:spTree>
    <p:extLst>
      <p:ext uri="{BB962C8B-B14F-4D97-AF65-F5344CB8AC3E}">
        <p14:creationId xmlns:p14="http://schemas.microsoft.com/office/powerpoint/2010/main" val="34786554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ru-R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7" name="Rectangle 4"/>
          <p:cNvSpPr>
            <a:spLocks noGrp="1" noChangeArrowheads="1"/>
          </p:cNvSpPr>
          <p:nvPr>
            <p:ph type="dt" sz="half" idx="10"/>
          </p:nvPr>
        </p:nvSpPr>
        <p:spPr>
          <a:ln/>
        </p:spPr>
        <p:txBody>
          <a:bodyPr/>
          <a:lstStyle>
            <a:lvl1pPr>
              <a:defRPr/>
            </a:lvl1pPr>
          </a:lstStyle>
          <a:p>
            <a:pPr>
              <a:defRPr/>
            </a:pPr>
            <a:endParaRPr lang="ru-RU"/>
          </a:p>
        </p:txBody>
      </p:sp>
      <p:sp>
        <p:nvSpPr>
          <p:cNvPr id="8" name="Rectangle 5"/>
          <p:cNvSpPr>
            <a:spLocks noGrp="1" noChangeArrowheads="1"/>
          </p:cNvSpPr>
          <p:nvPr>
            <p:ph type="ftr" sz="quarter" idx="11"/>
          </p:nvPr>
        </p:nvSpPr>
        <p:spPr>
          <a:ln/>
        </p:spPr>
        <p:txBody>
          <a:bodyPr/>
          <a:lstStyle>
            <a:lvl1pPr>
              <a:defRPr/>
            </a:lvl1pPr>
          </a:lstStyle>
          <a:p>
            <a:pPr>
              <a:defRPr/>
            </a:pPr>
            <a:endParaRPr lang="ru-RU"/>
          </a:p>
        </p:txBody>
      </p:sp>
      <p:sp>
        <p:nvSpPr>
          <p:cNvPr id="9" name="Rectangle 6"/>
          <p:cNvSpPr>
            <a:spLocks noGrp="1" noChangeArrowheads="1"/>
          </p:cNvSpPr>
          <p:nvPr>
            <p:ph type="sldNum" sz="quarter" idx="12"/>
          </p:nvPr>
        </p:nvSpPr>
        <p:spPr>
          <a:ln/>
        </p:spPr>
        <p:txBody>
          <a:bodyPr/>
          <a:lstStyle>
            <a:lvl1pPr>
              <a:defRPr/>
            </a:lvl1pPr>
          </a:lstStyle>
          <a:p>
            <a:pPr>
              <a:defRPr/>
            </a:pPr>
            <a:fld id="{815C6249-01F1-4073-9C11-FC4EE7DC432C}" type="slidenum">
              <a:rPr lang="ru-RU"/>
              <a:pPr>
                <a:defRPr/>
              </a:pPr>
              <a:t>‹#›</a:t>
            </a:fld>
            <a:endParaRPr lang="ru-RU"/>
          </a:p>
        </p:txBody>
      </p:sp>
    </p:spTree>
    <p:extLst>
      <p:ext uri="{BB962C8B-B14F-4D97-AF65-F5344CB8AC3E}">
        <p14:creationId xmlns:p14="http://schemas.microsoft.com/office/powerpoint/2010/main" val="26801848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Rectangle 4"/>
          <p:cNvSpPr>
            <a:spLocks noGrp="1" noChangeArrowheads="1"/>
          </p:cNvSpPr>
          <p:nvPr>
            <p:ph type="dt" sz="half" idx="10"/>
          </p:nvPr>
        </p:nvSpPr>
        <p:spPr>
          <a:ln/>
        </p:spPr>
        <p:txBody>
          <a:bodyPr/>
          <a:lstStyle>
            <a:lvl1pPr>
              <a:defRPr/>
            </a:lvl1pPr>
          </a:lstStyle>
          <a:p>
            <a:pPr>
              <a:defRPr/>
            </a:pPr>
            <a:endParaRPr lang="ru-RU"/>
          </a:p>
        </p:txBody>
      </p:sp>
      <p:sp>
        <p:nvSpPr>
          <p:cNvPr id="4" name="Rectangle 5"/>
          <p:cNvSpPr>
            <a:spLocks noGrp="1" noChangeArrowheads="1"/>
          </p:cNvSpPr>
          <p:nvPr>
            <p:ph type="ftr" sz="quarter" idx="11"/>
          </p:nvPr>
        </p:nvSpPr>
        <p:spPr>
          <a:ln/>
        </p:spPr>
        <p:txBody>
          <a:bodyPr/>
          <a:lstStyle>
            <a:lvl1pPr>
              <a:defRPr/>
            </a:lvl1pPr>
          </a:lstStyle>
          <a:p>
            <a:pPr>
              <a:defRPr/>
            </a:pPr>
            <a:endParaRPr lang="ru-RU"/>
          </a:p>
        </p:txBody>
      </p:sp>
      <p:sp>
        <p:nvSpPr>
          <p:cNvPr id="5" name="Rectangle 6"/>
          <p:cNvSpPr>
            <a:spLocks noGrp="1" noChangeArrowheads="1"/>
          </p:cNvSpPr>
          <p:nvPr>
            <p:ph type="sldNum" sz="quarter" idx="12"/>
          </p:nvPr>
        </p:nvSpPr>
        <p:spPr>
          <a:ln/>
        </p:spPr>
        <p:txBody>
          <a:bodyPr/>
          <a:lstStyle>
            <a:lvl1pPr>
              <a:defRPr/>
            </a:lvl1pPr>
          </a:lstStyle>
          <a:p>
            <a:pPr>
              <a:defRPr/>
            </a:pPr>
            <a:fld id="{00E451ED-D332-4DCD-BEF1-DDE5BF433E5A}" type="slidenum">
              <a:rPr lang="ru-RU"/>
              <a:pPr>
                <a:defRPr/>
              </a:pPr>
              <a:t>‹#›</a:t>
            </a:fld>
            <a:endParaRPr lang="ru-RU"/>
          </a:p>
        </p:txBody>
      </p:sp>
    </p:spTree>
    <p:extLst>
      <p:ext uri="{BB962C8B-B14F-4D97-AF65-F5344CB8AC3E}">
        <p14:creationId xmlns:p14="http://schemas.microsoft.com/office/powerpoint/2010/main" val="649403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ru-RU"/>
          </a:p>
        </p:txBody>
      </p:sp>
      <p:sp>
        <p:nvSpPr>
          <p:cNvPr id="3" name="Rectangle 5"/>
          <p:cNvSpPr>
            <a:spLocks noGrp="1" noChangeArrowheads="1"/>
          </p:cNvSpPr>
          <p:nvPr>
            <p:ph type="ftr" sz="quarter" idx="11"/>
          </p:nvPr>
        </p:nvSpPr>
        <p:spPr>
          <a:ln/>
        </p:spPr>
        <p:txBody>
          <a:bodyPr/>
          <a:lstStyle>
            <a:lvl1pPr>
              <a:defRPr/>
            </a:lvl1pPr>
          </a:lstStyle>
          <a:p>
            <a:pPr>
              <a:defRPr/>
            </a:pPr>
            <a:endParaRPr lang="ru-RU"/>
          </a:p>
        </p:txBody>
      </p:sp>
      <p:sp>
        <p:nvSpPr>
          <p:cNvPr id="4" name="Rectangle 6"/>
          <p:cNvSpPr>
            <a:spLocks noGrp="1" noChangeArrowheads="1"/>
          </p:cNvSpPr>
          <p:nvPr>
            <p:ph type="sldNum" sz="quarter" idx="12"/>
          </p:nvPr>
        </p:nvSpPr>
        <p:spPr>
          <a:ln/>
        </p:spPr>
        <p:txBody>
          <a:bodyPr/>
          <a:lstStyle>
            <a:lvl1pPr>
              <a:defRPr/>
            </a:lvl1pPr>
          </a:lstStyle>
          <a:p>
            <a:pPr>
              <a:defRPr/>
            </a:pPr>
            <a:fld id="{567EC288-F085-4C2B-8ACE-6E88DB484916}" type="slidenum">
              <a:rPr lang="ru-RU"/>
              <a:pPr>
                <a:defRPr/>
              </a:pPr>
              <a:t>‹#›</a:t>
            </a:fld>
            <a:endParaRPr lang="ru-RU"/>
          </a:p>
        </p:txBody>
      </p:sp>
    </p:spTree>
    <p:extLst>
      <p:ext uri="{BB962C8B-B14F-4D97-AF65-F5344CB8AC3E}">
        <p14:creationId xmlns:p14="http://schemas.microsoft.com/office/powerpoint/2010/main" val="27390557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ru-R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A27095F2-2F67-4403-99BC-D3B4C8F57902}" type="slidenum">
              <a:rPr lang="ru-RU"/>
              <a:pPr>
                <a:defRPr/>
              </a:pPr>
              <a:t>‹#›</a:t>
            </a:fld>
            <a:endParaRPr lang="ru-RU"/>
          </a:p>
        </p:txBody>
      </p:sp>
    </p:spTree>
    <p:extLst>
      <p:ext uri="{BB962C8B-B14F-4D97-AF65-F5344CB8AC3E}">
        <p14:creationId xmlns:p14="http://schemas.microsoft.com/office/powerpoint/2010/main" val="40707035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ru-R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ru-RU"/>
          </a:p>
        </p:txBody>
      </p:sp>
      <p:sp>
        <p:nvSpPr>
          <p:cNvPr id="6" name="Rectangle 5"/>
          <p:cNvSpPr>
            <a:spLocks noGrp="1" noChangeArrowheads="1"/>
          </p:cNvSpPr>
          <p:nvPr>
            <p:ph type="ftr" sz="quarter" idx="11"/>
          </p:nvPr>
        </p:nvSpPr>
        <p:spPr>
          <a:ln/>
        </p:spPr>
        <p:txBody>
          <a:bodyPr/>
          <a:lstStyle>
            <a:lvl1pPr>
              <a:defRPr/>
            </a:lvl1pPr>
          </a:lstStyle>
          <a:p>
            <a:pPr>
              <a:defRPr/>
            </a:pPr>
            <a:endParaRPr lang="ru-RU"/>
          </a:p>
        </p:txBody>
      </p:sp>
      <p:sp>
        <p:nvSpPr>
          <p:cNvPr id="7" name="Rectangle 6"/>
          <p:cNvSpPr>
            <a:spLocks noGrp="1" noChangeArrowheads="1"/>
          </p:cNvSpPr>
          <p:nvPr>
            <p:ph type="sldNum" sz="quarter" idx="12"/>
          </p:nvPr>
        </p:nvSpPr>
        <p:spPr>
          <a:ln/>
        </p:spPr>
        <p:txBody>
          <a:bodyPr/>
          <a:lstStyle>
            <a:lvl1pPr>
              <a:defRPr/>
            </a:lvl1pPr>
          </a:lstStyle>
          <a:p>
            <a:pPr>
              <a:defRPr/>
            </a:pPr>
            <a:fld id="{7ECA819C-BFC3-47EC-A603-A5DE7264A305}" type="slidenum">
              <a:rPr lang="ru-RU"/>
              <a:pPr>
                <a:defRPr/>
              </a:pPr>
              <a:t>‹#›</a:t>
            </a:fld>
            <a:endParaRPr lang="ru-RU"/>
          </a:p>
        </p:txBody>
      </p:sp>
    </p:spTree>
    <p:extLst>
      <p:ext uri="{BB962C8B-B14F-4D97-AF65-F5344CB8AC3E}">
        <p14:creationId xmlns:p14="http://schemas.microsoft.com/office/powerpoint/2010/main" val="42599933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ru-R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8EE20D42-6FCB-42E6-977E-187C04D6D29A}" type="slidenum">
              <a:rPr lang="ru-RU"/>
              <a:pPr>
                <a:defRPr/>
              </a:pPr>
              <a:t>‹#›</a:t>
            </a:fld>
            <a:endParaRPr lang="ru-RU"/>
          </a:p>
        </p:txBody>
      </p:sp>
    </p:spTree>
    <p:extLst>
      <p:ext uri="{BB962C8B-B14F-4D97-AF65-F5344CB8AC3E}">
        <p14:creationId xmlns:p14="http://schemas.microsoft.com/office/powerpoint/2010/main" val="42292793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ru-RU"/>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ru-RU"/>
          </a:p>
        </p:txBody>
      </p:sp>
      <p:sp>
        <p:nvSpPr>
          <p:cNvPr id="4" name="Rectangle 4"/>
          <p:cNvSpPr>
            <a:spLocks noGrp="1" noChangeArrowheads="1"/>
          </p:cNvSpPr>
          <p:nvPr>
            <p:ph type="dt" sz="half" idx="10"/>
          </p:nvPr>
        </p:nvSpPr>
        <p:spPr>
          <a:ln/>
        </p:spPr>
        <p:txBody>
          <a:bodyPr/>
          <a:lstStyle>
            <a:lvl1pPr>
              <a:defRPr/>
            </a:lvl1pPr>
          </a:lstStyle>
          <a:p>
            <a:pPr>
              <a:defRPr/>
            </a:pPr>
            <a:endParaRPr lang="ru-RU"/>
          </a:p>
        </p:txBody>
      </p:sp>
      <p:sp>
        <p:nvSpPr>
          <p:cNvPr id="5" name="Rectangle 5"/>
          <p:cNvSpPr>
            <a:spLocks noGrp="1" noChangeArrowheads="1"/>
          </p:cNvSpPr>
          <p:nvPr>
            <p:ph type="ftr" sz="quarter" idx="11"/>
          </p:nvPr>
        </p:nvSpPr>
        <p:spPr>
          <a:ln/>
        </p:spPr>
        <p:txBody>
          <a:bodyPr/>
          <a:lstStyle>
            <a:lvl1pPr>
              <a:defRPr/>
            </a:lvl1pPr>
          </a:lstStyle>
          <a:p>
            <a:pPr>
              <a:defRPr/>
            </a:pPr>
            <a:endParaRPr lang="ru-RU"/>
          </a:p>
        </p:txBody>
      </p:sp>
      <p:sp>
        <p:nvSpPr>
          <p:cNvPr id="6" name="Rectangle 6"/>
          <p:cNvSpPr>
            <a:spLocks noGrp="1" noChangeArrowheads="1"/>
          </p:cNvSpPr>
          <p:nvPr>
            <p:ph type="sldNum" sz="quarter" idx="12"/>
          </p:nvPr>
        </p:nvSpPr>
        <p:spPr>
          <a:ln/>
        </p:spPr>
        <p:txBody>
          <a:bodyPr/>
          <a:lstStyle>
            <a:lvl1pPr>
              <a:defRPr/>
            </a:lvl1pPr>
          </a:lstStyle>
          <a:p>
            <a:pPr>
              <a:defRPr/>
            </a:pPr>
            <a:fld id="{71357E5F-68E1-4B61-A612-24BF58EE124A}" type="slidenum">
              <a:rPr lang="ru-RU"/>
              <a:pPr>
                <a:defRPr/>
              </a:pPr>
              <a:t>‹#›</a:t>
            </a:fld>
            <a:endParaRPr lang="ru-RU"/>
          </a:p>
        </p:txBody>
      </p:sp>
    </p:spTree>
    <p:extLst>
      <p:ext uri="{BB962C8B-B14F-4D97-AF65-F5344CB8AC3E}">
        <p14:creationId xmlns:p14="http://schemas.microsoft.com/office/powerpoint/2010/main" val="37383131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pPr>
              <a:defRPr/>
            </a:pPr>
            <a:fld id="{A61C5AE9-CAA2-49D3-B5FA-B6AFE2D9A9E5}"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pitchFamily="18" charset="0"/>
        </a:defRPr>
      </a:lvl2pPr>
      <a:lvl3pPr algn="ctr" rtl="0" eaLnBrk="0" fontAlgn="base" hangingPunct="0">
        <a:spcBef>
          <a:spcPct val="0"/>
        </a:spcBef>
        <a:spcAft>
          <a:spcPct val="0"/>
        </a:spcAft>
        <a:defRPr sz="4400">
          <a:solidFill>
            <a:schemeClr val="tx2"/>
          </a:solidFill>
          <a:latin typeface="Times New Roman" pitchFamily="18" charset="0"/>
        </a:defRPr>
      </a:lvl3pPr>
      <a:lvl4pPr algn="ctr" rtl="0" eaLnBrk="0" fontAlgn="base" hangingPunct="0">
        <a:spcBef>
          <a:spcPct val="0"/>
        </a:spcBef>
        <a:spcAft>
          <a:spcPct val="0"/>
        </a:spcAft>
        <a:defRPr sz="4400">
          <a:solidFill>
            <a:schemeClr val="tx2"/>
          </a:solidFill>
          <a:latin typeface="Times New Roman" pitchFamily="18" charset="0"/>
        </a:defRPr>
      </a:lvl4pPr>
      <a:lvl5pPr algn="ctr" rtl="0" eaLnBrk="0" fontAlgn="base" hangingPunct="0">
        <a:spcBef>
          <a:spcPct val="0"/>
        </a:spcBef>
        <a:spcAft>
          <a:spcPct val="0"/>
        </a:spcAft>
        <a:defRPr sz="4400">
          <a:solidFill>
            <a:schemeClr val="tx2"/>
          </a:solidFill>
          <a:latin typeface="Times New Roman" pitchFamily="18" charset="0"/>
        </a:defRPr>
      </a:lvl5pPr>
      <a:lvl6pPr marL="457200" algn="ctr" rtl="0" fontAlgn="base">
        <a:spcBef>
          <a:spcPct val="0"/>
        </a:spcBef>
        <a:spcAft>
          <a:spcPct val="0"/>
        </a:spcAft>
        <a:defRPr sz="4400">
          <a:solidFill>
            <a:schemeClr val="tx2"/>
          </a:solidFill>
          <a:latin typeface="Times New Roman" pitchFamily="18" charset="0"/>
        </a:defRPr>
      </a:lvl6pPr>
      <a:lvl7pPr marL="914400" algn="ctr" rtl="0" fontAlgn="base">
        <a:spcBef>
          <a:spcPct val="0"/>
        </a:spcBef>
        <a:spcAft>
          <a:spcPct val="0"/>
        </a:spcAft>
        <a:defRPr sz="4400">
          <a:solidFill>
            <a:schemeClr val="tx2"/>
          </a:solidFill>
          <a:latin typeface="Times New Roman" pitchFamily="18" charset="0"/>
        </a:defRPr>
      </a:lvl7pPr>
      <a:lvl8pPr marL="1371600" algn="ctr" rtl="0" fontAlgn="base">
        <a:spcBef>
          <a:spcPct val="0"/>
        </a:spcBef>
        <a:spcAft>
          <a:spcPct val="0"/>
        </a:spcAft>
        <a:defRPr sz="4400">
          <a:solidFill>
            <a:schemeClr val="tx2"/>
          </a:solidFill>
          <a:latin typeface="Times New Roman" pitchFamily="18" charset="0"/>
        </a:defRPr>
      </a:lvl8pPr>
      <a:lvl9pPr marL="1828800" algn="ctr" rtl="0" fontAlgn="base">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6.xml"/><Relationship Id="rId1" Type="http://schemas.openxmlformats.org/officeDocument/2006/relationships/vmlDrawing" Target="../drawings/vmlDrawing1.vml"/><Relationship Id="rId5" Type="http://schemas.openxmlformats.org/officeDocument/2006/relationships/image" Target="../media/image1.emf"/><Relationship Id="rId4" Type="http://schemas.openxmlformats.org/officeDocument/2006/relationships/package" Target="../embeddings/Microsoft_Word_Document11.docx"/></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5" Type="http://schemas.openxmlformats.org/officeDocument/2006/relationships/image" Target="../media/image2.emf"/><Relationship Id="rId4" Type="http://schemas.openxmlformats.org/officeDocument/2006/relationships/package" Target="../embeddings/Microsoft_Word_Document2.docx"/></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package" Target="../embeddings/Microsoft_Word_Document33.docx"/><Relationship Id="rId3" Type="http://schemas.openxmlformats.org/officeDocument/2006/relationships/notesSlide" Target="../notesSlides/notesSlide1.xml"/><Relationship Id="rId7" Type="http://schemas.openxmlformats.org/officeDocument/2006/relationships/oleObject" Target="../embeddings/oleObject4.bin"/><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image" Target="../media/image3.emf"/><Relationship Id="rId5" Type="http://schemas.openxmlformats.org/officeDocument/2006/relationships/oleObject" Target="../embeddings/Microsoft_Word_97_-_2003_Document311.doc"/><Relationship Id="rId10" Type="http://schemas.openxmlformats.org/officeDocument/2006/relationships/image" Target="../media/image5.png"/><Relationship Id="rId4" Type="http://schemas.openxmlformats.org/officeDocument/2006/relationships/oleObject" Target="../embeddings/oleObject3.bin"/><Relationship Id="rId9" Type="http://schemas.openxmlformats.org/officeDocument/2006/relationships/image" Target="../media/image4.emf"/></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image" Target="../media/image6.wmf"/><Relationship Id="rId5" Type="http://schemas.openxmlformats.org/officeDocument/2006/relationships/oleObject" Target="../embeddings/oleObject5.bin"/><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8" Type="http://schemas.openxmlformats.org/officeDocument/2006/relationships/image" Target="../media/image9.wmf"/><Relationship Id="rId3" Type="http://schemas.openxmlformats.org/officeDocument/2006/relationships/image" Target="../media/image10.png"/><Relationship Id="rId7" Type="http://schemas.openxmlformats.org/officeDocument/2006/relationships/oleObject" Target="../embeddings/oleObject6.bin"/><Relationship Id="rId2" Type="http://schemas.openxmlformats.org/officeDocument/2006/relationships/slideLayout" Target="../slideLayouts/slideLayout7.xml"/><Relationship Id="rId1" Type="http://schemas.openxmlformats.org/officeDocument/2006/relationships/vmlDrawing" Target="../drawings/vmlDrawing5.vml"/><Relationship Id="rId6" Type="http://schemas.openxmlformats.org/officeDocument/2006/relationships/image" Target="../media/image13.png"/><Relationship Id="rId5" Type="http://schemas.openxmlformats.org/officeDocument/2006/relationships/image" Target="../media/image12.png"/><Relationship Id="rId10" Type="http://schemas.openxmlformats.org/officeDocument/2006/relationships/image" Target="../media/image15.png"/><Relationship Id="rId4" Type="http://schemas.openxmlformats.org/officeDocument/2006/relationships/image" Target="../media/image11.png"/><Relationship Id="rId9" Type="http://schemas.openxmlformats.org/officeDocument/2006/relationships/image" Target="../media/image14.png"/></Relationships>
</file>

<file path=ppt/slides/_rels/slide9.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 Id="rId9" Type="http://schemas.openxmlformats.org/officeDocument/2006/relationships/image" Target="../media/image23.png"/></Relationships>
</file>

<file path=ppt/slides/_rels/slide10.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 Id="rId9" Type="http://schemas.openxmlformats.org/officeDocument/2006/relationships/image" Target="../media/image31.png"/></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7" Type="http://schemas.openxmlformats.org/officeDocument/2006/relationships/image" Target="../media/image31.png"/><Relationship Id="rId2" Type="http://schemas.openxmlformats.org/officeDocument/2006/relationships/image" Target="../media/image32.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35.png"/><Relationship Id="rId4" Type="http://schemas.openxmlformats.org/officeDocument/2006/relationships/image" Target="../media/image34.png"/></Relationships>
</file>

<file path=ppt/slides/_rels/slide12.xml.rels><?xml version="1.0" encoding="UTF-8" standalone="yes"?>
<Relationships xmlns="http://schemas.openxmlformats.org/package/2006/relationships"><Relationship Id="rId8" Type="http://schemas.openxmlformats.org/officeDocument/2006/relationships/image" Target="../media/image36.emf"/><Relationship Id="rId3" Type="http://schemas.openxmlformats.org/officeDocument/2006/relationships/image" Target="../media/image8.png"/><Relationship Id="rId7" Type="http://schemas.openxmlformats.org/officeDocument/2006/relationships/package" Target="../embeddings/Microsoft_Word_Document4.docx"/><Relationship Id="rId2" Type="http://schemas.openxmlformats.org/officeDocument/2006/relationships/slideLayout" Target="../slideLayouts/slideLayout7.xml"/><Relationship Id="rId1" Type="http://schemas.openxmlformats.org/officeDocument/2006/relationships/vmlDrawing" Target="../drawings/vmlDrawing6.vml"/><Relationship Id="rId6" Type="http://schemas.openxmlformats.org/officeDocument/2006/relationships/oleObject" Target="../embeddings/oleObject8.bin"/><Relationship Id="rId5" Type="http://schemas.openxmlformats.org/officeDocument/2006/relationships/image" Target="../media/image9.wmf"/><Relationship Id="rId4" Type="http://schemas.openxmlformats.org/officeDocument/2006/relationships/oleObject" Target="../embeddings/oleObject7.bin"/></Relationships>
</file>

<file path=ppt/slides/_rels/slide1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image" Target="../media/image39.png"/><Relationship Id="rId1" Type="http://schemas.openxmlformats.org/officeDocument/2006/relationships/slideLayout" Target="../slideLayouts/slideLayout7.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15.xml.rels><?xml version="1.0" encoding="UTF-8" standalone="yes"?>
<Relationships xmlns="http://schemas.openxmlformats.org/package/2006/relationships"><Relationship Id="rId3" Type="http://schemas.openxmlformats.org/officeDocument/2006/relationships/image" Target="../media/image46.png"/><Relationship Id="rId7" Type="http://schemas.openxmlformats.org/officeDocument/2006/relationships/image" Target="../media/image50.png"/><Relationship Id="rId2" Type="http://schemas.openxmlformats.org/officeDocument/2006/relationships/image" Target="../media/image45.png"/><Relationship Id="rId1" Type="http://schemas.openxmlformats.org/officeDocument/2006/relationships/slideLayout" Target="../slideLayouts/slideLayout7.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16.xml.rels><?xml version="1.0" encoding="UTF-8" standalone="yes"?>
<Relationships xmlns="http://schemas.openxmlformats.org/package/2006/relationships"><Relationship Id="rId8" Type="http://schemas.openxmlformats.org/officeDocument/2006/relationships/image" Target="../media/image57.png"/><Relationship Id="rId3" Type="http://schemas.openxmlformats.org/officeDocument/2006/relationships/image" Target="../media/image52.png"/><Relationship Id="rId7" Type="http://schemas.openxmlformats.org/officeDocument/2006/relationships/image" Target="../media/image56.png"/><Relationship Id="rId2" Type="http://schemas.openxmlformats.org/officeDocument/2006/relationships/image" Target="../media/image51.png"/><Relationship Id="rId1" Type="http://schemas.openxmlformats.org/officeDocument/2006/relationships/slideLayout" Target="../slideLayouts/slideLayout7.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 Id="rId9" Type="http://schemas.openxmlformats.org/officeDocument/2006/relationships/image" Target="../media/image58.png"/></Relationships>
</file>

<file path=ppt/slides/_rels/slide17.xml.rels><?xml version="1.0" encoding="UTF-8" standalone="yes"?>
<Relationships xmlns="http://schemas.openxmlformats.org/package/2006/relationships"><Relationship Id="rId8" Type="http://schemas.openxmlformats.org/officeDocument/2006/relationships/image" Target="../media/image65.png"/><Relationship Id="rId3" Type="http://schemas.openxmlformats.org/officeDocument/2006/relationships/image" Target="../media/image60.png"/><Relationship Id="rId7" Type="http://schemas.openxmlformats.org/officeDocument/2006/relationships/image" Target="../media/image64.png"/><Relationship Id="rId2" Type="http://schemas.openxmlformats.org/officeDocument/2006/relationships/image" Target="../media/image59.png"/><Relationship Id="rId1" Type="http://schemas.openxmlformats.org/officeDocument/2006/relationships/slideLayout" Target="../slideLayouts/slideLayout7.xml"/><Relationship Id="rId6" Type="http://schemas.openxmlformats.org/officeDocument/2006/relationships/image" Target="../media/image63.png"/><Relationship Id="rId5" Type="http://schemas.openxmlformats.org/officeDocument/2006/relationships/image" Target="../media/image62.png"/><Relationship Id="rId4" Type="http://schemas.openxmlformats.org/officeDocument/2006/relationships/image" Target="../media/image61.png"/><Relationship Id="rId9" Type="http://schemas.openxmlformats.org/officeDocument/2006/relationships/image" Target="../media/image66.png"/></Relationships>
</file>

<file path=ppt/slides/_rels/slide18.xml.rels><?xml version="1.0" encoding="UTF-8" standalone="yes"?>
<Relationships xmlns="http://schemas.openxmlformats.org/package/2006/relationships"><Relationship Id="rId8" Type="http://schemas.openxmlformats.org/officeDocument/2006/relationships/image" Target="../media/image73.png"/><Relationship Id="rId3" Type="http://schemas.openxmlformats.org/officeDocument/2006/relationships/image" Target="../media/image68.png"/><Relationship Id="rId7" Type="http://schemas.openxmlformats.org/officeDocument/2006/relationships/image" Target="../media/image72.png"/><Relationship Id="rId2" Type="http://schemas.openxmlformats.org/officeDocument/2006/relationships/image" Target="../media/image67.png"/><Relationship Id="rId1" Type="http://schemas.openxmlformats.org/officeDocument/2006/relationships/slideLayout" Target="../slideLayouts/slideLayout7.xml"/><Relationship Id="rId6" Type="http://schemas.openxmlformats.org/officeDocument/2006/relationships/image" Target="../media/image71.png"/><Relationship Id="rId5" Type="http://schemas.openxmlformats.org/officeDocument/2006/relationships/image" Target="../media/image70.png"/><Relationship Id="rId4" Type="http://schemas.openxmlformats.org/officeDocument/2006/relationships/image" Target="../media/image69.png"/><Relationship Id="rId9" Type="http://schemas.openxmlformats.org/officeDocument/2006/relationships/image" Target="../media/image74.png"/></Relationships>
</file>

<file path=ppt/slides/_rels/slide19.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png"/><Relationship Id="rId2" Type="http://schemas.openxmlformats.org/officeDocument/2006/relationships/image" Target="../media/image75.png"/><Relationship Id="rId1" Type="http://schemas.openxmlformats.org/officeDocument/2006/relationships/slideLayout" Target="../slideLayouts/slideLayout7.xml"/><Relationship Id="rId6" Type="http://schemas.openxmlformats.org/officeDocument/2006/relationships/image" Target="../media/image79.png"/><Relationship Id="rId5" Type="http://schemas.openxmlformats.org/officeDocument/2006/relationships/image" Target="../media/image78.png"/><Relationship Id="rId4" Type="http://schemas.openxmlformats.org/officeDocument/2006/relationships/image" Target="../media/image77.png"/><Relationship Id="rId9" Type="http://schemas.openxmlformats.org/officeDocument/2006/relationships/image" Target="../media/image82.png"/></Relationships>
</file>

<file path=ppt/slides/_rels/slide20.xml.rels><?xml version="1.0" encoding="UTF-8" standalone="yes"?>
<Relationships xmlns="http://schemas.openxmlformats.org/package/2006/relationships"><Relationship Id="rId8" Type="http://schemas.openxmlformats.org/officeDocument/2006/relationships/image" Target="../media/image89.png"/><Relationship Id="rId3" Type="http://schemas.openxmlformats.org/officeDocument/2006/relationships/image" Target="../media/image84.png"/><Relationship Id="rId7" Type="http://schemas.openxmlformats.org/officeDocument/2006/relationships/image" Target="../media/image88.png"/><Relationship Id="rId2" Type="http://schemas.openxmlformats.org/officeDocument/2006/relationships/image" Target="../media/image83.png"/><Relationship Id="rId1" Type="http://schemas.openxmlformats.org/officeDocument/2006/relationships/slideLayout" Target="../slideLayouts/slideLayout7.xml"/><Relationship Id="rId6" Type="http://schemas.openxmlformats.org/officeDocument/2006/relationships/image" Target="../media/image87.png"/><Relationship Id="rId5" Type="http://schemas.openxmlformats.org/officeDocument/2006/relationships/image" Target="../media/image86.png"/><Relationship Id="rId4" Type="http://schemas.openxmlformats.org/officeDocument/2006/relationships/image" Target="../media/image85.png"/><Relationship Id="rId9" Type="http://schemas.openxmlformats.org/officeDocument/2006/relationships/image" Target="../media/image90.png"/></Relationships>
</file>

<file path=ppt/slides/_rels/slide21.xml.rels><?xml version="1.0" encoding="UTF-8" standalone="yes"?>
<Relationships xmlns="http://schemas.openxmlformats.org/package/2006/relationships"><Relationship Id="rId8" Type="http://schemas.openxmlformats.org/officeDocument/2006/relationships/image" Target="../media/image97.png"/><Relationship Id="rId3" Type="http://schemas.openxmlformats.org/officeDocument/2006/relationships/image" Target="../media/image92.png"/><Relationship Id="rId7" Type="http://schemas.openxmlformats.org/officeDocument/2006/relationships/image" Target="../media/image96.png"/><Relationship Id="rId2" Type="http://schemas.openxmlformats.org/officeDocument/2006/relationships/image" Target="../media/image91.png"/><Relationship Id="rId1" Type="http://schemas.openxmlformats.org/officeDocument/2006/relationships/slideLayout" Target="../slideLayouts/slideLayout7.xml"/><Relationship Id="rId6" Type="http://schemas.openxmlformats.org/officeDocument/2006/relationships/image" Target="../media/image95.png"/><Relationship Id="rId5" Type="http://schemas.openxmlformats.org/officeDocument/2006/relationships/image" Target="../media/image94.png"/><Relationship Id="rId4" Type="http://schemas.openxmlformats.org/officeDocument/2006/relationships/image" Target="../media/image93.png"/><Relationship Id="rId9" Type="http://schemas.openxmlformats.org/officeDocument/2006/relationships/image" Target="../media/image98.png"/></Relationships>
</file>

<file path=ppt/slides/_rels/slide22.xml.rels><?xml version="1.0" encoding="UTF-8" standalone="yes"?>
<Relationships xmlns="http://schemas.openxmlformats.org/package/2006/relationships"><Relationship Id="rId8" Type="http://schemas.openxmlformats.org/officeDocument/2006/relationships/package" Target="../embeddings/Microsoft_Word_Document35.docx"/><Relationship Id="rId13" Type="http://schemas.openxmlformats.org/officeDocument/2006/relationships/image" Target="../media/image99.emf"/><Relationship Id="rId3" Type="http://schemas.openxmlformats.org/officeDocument/2006/relationships/notesSlide" Target="../notesSlides/notesSlide2.xml"/><Relationship Id="rId7" Type="http://schemas.openxmlformats.org/officeDocument/2006/relationships/oleObject" Target="../embeddings/oleObject10.bin"/><Relationship Id="rId12" Type="http://schemas.openxmlformats.org/officeDocument/2006/relationships/package" Target="../embeddings/Microsoft_Word_Document6.docx"/><Relationship Id="rId2" Type="http://schemas.openxmlformats.org/officeDocument/2006/relationships/slideLayout" Target="../slideLayouts/slideLayout7.xml"/><Relationship Id="rId1" Type="http://schemas.openxmlformats.org/officeDocument/2006/relationships/vmlDrawing" Target="../drawings/vmlDrawing7.vml"/><Relationship Id="rId6" Type="http://schemas.openxmlformats.org/officeDocument/2006/relationships/image" Target="../media/image3.emf"/><Relationship Id="rId11" Type="http://schemas.openxmlformats.org/officeDocument/2006/relationships/oleObject" Target="../embeddings/oleObject11.bin"/><Relationship Id="rId5" Type="http://schemas.openxmlformats.org/officeDocument/2006/relationships/oleObject" Target="../embeddings/Microsoft_Word_97_-_2003_Document312.doc"/><Relationship Id="rId10" Type="http://schemas.openxmlformats.org/officeDocument/2006/relationships/image" Target="../media/image100.png"/><Relationship Id="rId4" Type="http://schemas.openxmlformats.org/officeDocument/2006/relationships/oleObject" Target="../embeddings/oleObject9.bin"/><Relationship Id="rId9" Type="http://schemas.openxmlformats.org/officeDocument/2006/relationships/image" Target="../media/image4.emf"/></Relationships>
</file>

<file path=ppt/slides/_rels/slide23.xml.rels><?xml version="1.0" encoding="UTF-8" standalone="yes"?>
<Relationships xmlns="http://schemas.openxmlformats.org/package/2006/relationships"><Relationship Id="rId3" Type="http://schemas.openxmlformats.org/officeDocument/2006/relationships/image" Target="../media/image102.png"/><Relationship Id="rId2" Type="http://schemas.openxmlformats.org/officeDocument/2006/relationships/image" Target="../media/image101.png"/><Relationship Id="rId1" Type="http://schemas.openxmlformats.org/officeDocument/2006/relationships/slideLayout" Target="../slideLayouts/slideLayout7.xml"/><Relationship Id="rId4" Type="http://schemas.openxmlformats.org/officeDocument/2006/relationships/image" Target="../media/image103.png"/></Relationships>
</file>

<file path=ppt/slides/_rels/slide24.xml.rels><?xml version="1.0" encoding="UTF-8" standalone="yes"?>
<Relationships xmlns="http://schemas.openxmlformats.org/package/2006/relationships"><Relationship Id="rId3" Type="http://schemas.openxmlformats.org/officeDocument/2006/relationships/image" Target="../media/image105.png"/><Relationship Id="rId2" Type="http://schemas.openxmlformats.org/officeDocument/2006/relationships/image" Target="../media/image104.png"/><Relationship Id="rId1" Type="http://schemas.openxmlformats.org/officeDocument/2006/relationships/slideLayout" Target="../slideLayouts/slideLayout7.xml"/><Relationship Id="rId6" Type="http://schemas.openxmlformats.org/officeDocument/2006/relationships/image" Target="../media/image108.png"/><Relationship Id="rId5" Type="http://schemas.openxmlformats.org/officeDocument/2006/relationships/image" Target="../media/image107.png"/><Relationship Id="rId4" Type="http://schemas.openxmlformats.org/officeDocument/2006/relationships/image" Target="../media/image106.png"/></Relationships>
</file>

<file path=ppt/slides/_rels/slide25.xml.rels><?xml version="1.0" encoding="UTF-8" standalone="yes"?>
<Relationships xmlns="http://schemas.openxmlformats.org/package/2006/relationships"><Relationship Id="rId3" Type="http://schemas.openxmlformats.org/officeDocument/2006/relationships/image" Target="../media/image110.png"/><Relationship Id="rId7" Type="http://schemas.openxmlformats.org/officeDocument/2006/relationships/image" Target="../media/image114.png"/><Relationship Id="rId2" Type="http://schemas.openxmlformats.org/officeDocument/2006/relationships/image" Target="../media/image109.png"/><Relationship Id="rId1" Type="http://schemas.openxmlformats.org/officeDocument/2006/relationships/slideLayout" Target="../slideLayouts/slideLayout7.xml"/><Relationship Id="rId6" Type="http://schemas.openxmlformats.org/officeDocument/2006/relationships/image" Target="../media/image113.png"/><Relationship Id="rId5" Type="http://schemas.openxmlformats.org/officeDocument/2006/relationships/image" Target="../media/image112.png"/><Relationship Id="rId4" Type="http://schemas.openxmlformats.org/officeDocument/2006/relationships/image" Target="../media/image1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a:xfrm>
            <a:off x="179388" y="1916113"/>
            <a:ext cx="8785225" cy="2376487"/>
          </a:xfrm>
        </p:spPr>
        <p:txBody>
          <a:bodyPr/>
          <a:lstStyle/>
          <a:p>
            <a:r>
              <a:rPr lang="en-US" sz="3600" b="1" smtClean="0"/>
              <a:t>The peculiarities of polaron motion </a:t>
            </a:r>
            <a:br>
              <a:rPr lang="en-US" sz="3600" b="1" smtClean="0"/>
            </a:br>
            <a:r>
              <a:rPr lang="en-US" sz="3600" b="1" smtClean="0"/>
              <a:t>in the molecular polynucleotide chains </a:t>
            </a:r>
            <a:br>
              <a:rPr lang="en-US" sz="3600" b="1" smtClean="0"/>
            </a:br>
            <a:r>
              <a:rPr lang="en-US" sz="3600" b="1" smtClean="0"/>
              <a:t>of finite length </a:t>
            </a:r>
            <a:r>
              <a:rPr lang="ru-RU" sz="3600" b="1" smtClean="0"/>
              <a:t>in the presence of </a:t>
            </a:r>
            <a:r>
              <a:rPr lang="en-US" sz="3600" b="1" smtClean="0"/>
              <a:t/>
            </a:r>
            <a:br>
              <a:rPr lang="en-US" sz="3600" b="1" smtClean="0"/>
            </a:br>
            <a:r>
              <a:rPr lang="ru-RU" sz="3600" b="1" smtClean="0"/>
              <a:t>localized excitations in the chain</a:t>
            </a:r>
            <a:endParaRPr lang="ru-RU" sz="3600" smtClean="0"/>
          </a:p>
        </p:txBody>
      </p:sp>
      <p:sp>
        <p:nvSpPr>
          <p:cNvPr id="2051" name="Rectangle 3"/>
          <p:cNvSpPr>
            <a:spLocks noGrp="1" noChangeArrowheads="1"/>
          </p:cNvSpPr>
          <p:nvPr>
            <p:ph type="subTitle" idx="1"/>
          </p:nvPr>
        </p:nvSpPr>
        <p:spPr>
          <a:xfrm>
            <a:off x="396875" y="4797425"/>
            <a:ext cx="8424863" cy="1944688"/>
          </a:xfrm>
        </p:spPr>
        <p:txBody>
          <a:bodyPr/>
          <a:lstStyle/>
          <a:p>
            <a:pPr eaLnBrk="1" hangingPunct="1"/>
            <a:r>
              <a:rPr lang="en-US" sz="2800" smtClean="0"/>
              <a:t>Korshunova A.N.,  Lakhno V.D. </a:t>
            </a:r>
            <a:endParaRPr lang="ru-RU" sz="2800" smtClean="0"/>
          </a:p>
          <a:p>
            <a:pPr eaLnBrk="1" hangingPunct="1"/>
            <a:r>
              <a:rPr lang="en-US" sz="2800" i="1" smtClean="0"/>
              <a:t>Institute of Mathematical Problems of Biology</a:t>
            </a:r>
            <a:endParaRPr lang="ru-RU" sz="2800" smtClean="0"/>
          </a:p>
        </p:txBody>
      </p:sp>
      <p:sp>
        <p:nvSpPr>
          <p:cNvPr id="2052" name="TextBox 1"/>
          <p:cNvSpPr txBox="1">
            <a:spLocks noChangeArrowheads="1"/>
          </p:cNvSpPr>
          <p:nvPr/>
        </p:nvSpPr>
        <p:spPr bwMode="auto">
          <a:xfrm>
            <a:off x="539750" y="476250"/>
            <a:ext cx="8281988"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3600" b="1">
                <a:solidFill>
                  <a:srgbClr val="C00000"/>
                </a:solidFill>
              </a:rPr>
              <a:t>     Additional materials to the article:</a:t>
            </a:r>
            <a:endParaRPr lang="ru-RU" sz="3600" b="1">
              <a:solidFill>
                <a:srgbClr val="C0000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4"/>
          <p:cNvSpPr>
            <a:spLocks noGrp="1" noChangeArrowheads="1"/>
          </p:cNvSpPr>
          <p:nvPr>
            <p:ph type="title"/>
          </p:nvPr>
        </p:nvSpPr>
        <p:spPr>
          <a:xfrm>
            <a:off x="539750" y="1052513"/>
            <a:ext cx="7991475" cy="4968875"/>
          </a:xfrm>
        </p:spPr>
        <p:txBody>
          <a:bodyPr/>
          <a:lstStyle/>
          <a:p>
            <a:pPr algn="l" eaLnBrk="1" hangingPunct="1"/>
            <a:r>
              <a:rPr lang="ru-RU" sz="2400" smtClean="0"/>
              <a:t/>
            </a:r>
            <a:br>
              <a:rPr lang="ru-RU" sz="2400" smtClean="0"/>
            </a:br>
            <a:r>
              <a:rPr lang="en-US" sz="2400" smtClean="0"/>
              <a:t>The numerical experiments which demonstrate the possibility of polaron charge transfer in a homogeneous finite unclosed G/C DNA chain due to the interaction with localized excitations have been carried out in the absence of an electric field. As a model, which describes the dynamics of a </a:t>
            </a:r>
            <a:r>
              <a:rPr lang="en-US" sz="2400" i="1" smtClean="0"/>
              <a:t>DNA </a:t>
            </a:r>
            <a:r>
              <a:rPr lang="en-US" sz="2400" smtClean="0"/>
              <a:t>molecule, was considered the Peyrard-Bishop-Holstein model. </a:t>
            </a:r>
            <a:r>
              <a:rPr lang="ru-RU" sz="2400" smtClean="0"/>
              <a:t>It is shown that, depending on the parameters of the selected initial excitations and on the parameters of the chain, the polaron can move over long distances (about a thousand sites). </a:t>
            </a:r>
            <a:r>
              <a:rPr lang="en-US" sz="2400" smtClean="0"/>
              <a:t>It is also shown that the ability of a polaron to move and the character of this movement significantly depend on the relative positions of the polaron and the selected localized excitations.</a:t>
            </a:r>
            <a:r>
              <a:rPr lang="ru-RU" sz="2400" smtClean="0"/>
              <a:t/>
            </a:r>
            <a:br>
              <a:rPr lang="ru-RU" sz="2400" smtClean="0"/>
            </a:br>
            <a:r>
              <a:rPr lang="ru-RU" sz="2800" b="1" smtClean="0"/>
              <a:t/>
            </a:r>
            <a:br>
              <a:rPr lang="ru-RU" sz="2800" b="1" smtClean="0"/>
            </a:br>
            <a:r>
              <a:rPr lang="ru-RU" sz="4000" smtClean="0"/>
              <a:t> </a:t>
            </a:r>
            <a:endParaRPr lang="ru-RU" sz="200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3" y="44450"/>
            <a:ext cx="7772400" cy="1143000"/>
          </a:xfrm>
        </p:spPr>
        <p:txBody>
          <a:bodyPr/>
          <a:lstStyle/>
          <a:p>
            <a:pPr>
              <a:defRPr/>
            </a:pPr>
            <a:r>
              <a:rPr lang="en-US" b="1" dirty="0" smtClean="0">
                <a:solidFill>
                  <a:schemeClr val="bg1">
                    <a:lumMod val="50000"/>
                  </a:schemeClr>
                </a:solidFill>
              </a:rPr>
              <a:t>Mathematical model</a:t>
            </a:r>
            <a:endParaRPr lang="ru-RU" b="1" dirty="0">
              <a:solidFill>
                <a:schemeClr val="bg1">
                  <a:lumMod val="50000"/>
                </a:schemeClr>
              </a:solidFill>
            </a:endParaRPr>
          </a:p>
        </p:txBody>
      </p:sp>
      <p:graphicFrame>
        <p:nvGraphicFramePr>
          <p:cNvPr id="4099" name="Object 3"/>
          <p:cNvGraphicFramePr>
            <a:graphicFrameLocks noChangeAspect="1"/>
          </p:cNvGraphicFramePr>
          <p:nvPr/>
        </p:nvGraphicFramePr>
        <p:xfrm>
          <a:off x="398463" y="1352550"/>
          <a:ext cx="8462962" cy="5826125"/>
        </p:xfrm>
        <a:graphic>
          <a:graphicData uri="http://schemas.openxmlformats.org/presentationml/2006/ole">
            <mc:AlternateContent xmlns:mc="http://schemas.openxmlformats.org/markup-compatibility/2006">
              <mc:Choice xmlns:v="urn:schemas-microsoft-com:vml" Requires="v">
                <p:oleObj spid="_x0000_s4100" name="Document" r:id="rId4" imgW="9327060" imgH="6410383" progId="Word.Document.12">
                  <p:embed/>
                </p:oleObj>
              </mc:Choice>
              <mc:Fallback>
                <p:oleObj name="Document" r:id="rId4" imgW="9327060" imgH="6410383" progId="Word.Document.12">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8463" y="1352550"/>
                        <a:ext cx="8462962" cy="582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Box 1"/>
          <p:cNvSpPr txBox="1">
            <a:spLocks noChangeArrowheads="1"/>
          </p:cNvSpPr>
          <p:nvPr/>
        </p:nvSpPr>
        <p:spPr bwMode="auto">
          <a:xfrm>
            <a:off x="2195513" y="334963"/>
            <a:ext cx="446405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defRPr/>
            </a:pPr>
            <a:r>
              <a:rPr lang="en-US" sz="3600" b="1" dirty="0" smtClean="0">
                <a:solidFill>
                  <a:schemeClr val="bg1">
                    <a:lumMod val="50000"/>
                  </a:schemeClr>
                </a:solidFill>
              </a:rPr>
              <a:t>   The </a:t>
            </a:r>
            <a:r>
              <a:rPr lang="en-US" sz="3600" b="1" dirty="0">
                <a:solidFill>
                  <a:schemeClr val="bg1">
                    <a:lumMod val="50000"/>
                  </a:schemeClr>
                </a:solidFill>
              </a:rPr>
              <a:t>initial data</a:t>
            </a:r>
            <a:endParaRPr lang="ru-RU" sz="3600" b="1" dirty="0" smtClean="0">
              <a:solidFill>
                <a:schemeClr val="bg1">
                  <a:lumMod val="50000"/>
                </a:schemeClr>
              </a:solidFill>
            </a:endParaRPr>
          </a:p>
        </p:txBody>
      </p:sp>
      <p:graphicFrame>
        <p:nvGraphicFramePr>
          <p:cNvPr id="5123" name="Object 1"/>
          <p:cNvGraphicFramePr>
            <a:graphicFrameLocks noChangeAspect="1"/>
          </p:cNvGraphicFramePr>
          <p:nvPr/>
        </p:nvGraphicFramePr>
        <p:xfrm>
          <a:off x="296863" y="1330325"/>
          <a:ext cx="8580437" cy="4546600"/>
        </p:xfrm>
        <a:graphic>
          <a:graphicData uri="http://schemas.openxmlformats.org/presentationml/2006/ole">
            <mc:AlternateContent xmlns:mc="http://schemas.openxmlformats.org/markup-compatibility/2006">
              <mc:Choice xmlns:v="urn:schemas-microsoft-com:vml" Requires="v">
                <p:oleObj spid="_x0000_s5124" name="Document" r:id="rId4" imgW="8580404" imgH="4547282" progId="Word.Document.12">
                  <p:embed/>
                </p:oleObj>
              </mc:Choice>
              <mc:Fallback>
                <p:oleObj name="Document" r:id="rId4" imgW="8580404" imgH="4547282" progId="Word.Document.12">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6863" y="1330325"/>
                        <a:ext cx="8580437" cy="4546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Box 8"/>
          <p:cNvSpPr txBox="1">
            <a:spLocks noChangeArrowheads="1"/>
          </p:cNvSpPr>
          <p:nvPr/>
        </p:nvSpPr>
        <p:spPr bwMode="auto">
          <a:xfrm>
            <a:off x="564883" y="1071801"/>
            <a:ext cx="8113671" cy="54784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defRPr/>
            </a:pPr>
            <a:r>
              <a:rPr lang="ru-RU" sz="1800" dirty="0"/>
              <a:t>Since there is friction in the chain, then </a:t>
            </a:r>
            <a:r>
              <a:rPr lang="en-US" sz="1800" i="1" dirty="0"/>
              <a:t>n</a:t>
            </a:r>
            <a:r>
              <a:rPr lang="ru-RU" sz="1800" i="1" baseline="-25000" dirty="0"/>
              <a:t>0</a:t>
            </a:r>
            <a:r>
              <a:rPr lang="ru-RU" sz="1800" dirty="0" smtClean="0"/>
              <a:t> </a:t>
            </a:r>
            <a:r>
              <a:rPr lang="ru-RU" sz="1800" dirty="0"/>
              <a:t>may not coincide with the center of the chain, it is important that the polaron does not shift from its initial position under given friction and in the absence of excitations in the chain.</a:t>
            </a:r>
          </a:p>
          <a:p>
            <a:pPr>
              <a:defRPr/>
            </a:pPr>
            <a:r>
              <a:rPr lang="ru-RU" sz="1800" dirty="0"/>
              <a:t>In the presented work, the initial polaron was placed in the center of the chain, in order to there was no </a:t>
            </a:r>
            <a:r>
              <a:rPr lang="en-US" sz="1800" dirty="0"/>
              <a:t>questions</a:t>
            </a:r>
            <a:r>
              <a:rPr lang="ru-RU" sz="1800" dirty="0"/>
              <a:t> about the causes of the polaron motion.</a:t>
            </a:r>
          </a:p>
          <a:p>
            <a:pPr>
              <a:defRPr/>
            </a:pPr>
            <a:endParaRPr lang="ru-RU" sz="1800" dirty="0" smtClean="0"/>
          </a:p>
          <a:p>
            <a:pPr>
              <a:defRPr/>
            </a:pPr>
            <a:r>
              <a:rPr lang="ru-RU" sz="1800" dirty="0"/>
              <a:t>In </a:t>
            </a:r>
            <a:r>
              <a:rPr lang="en-US" sz="1800" dirty="0"/>
              <a:t>the</a:t>
            </a:r>
            <a:r>
              <a:rPr lang="ru-RU" sz="1800" dirty="0"/>
              <a:t> article</a:t>
            </a:r>
            <a:r>
              <a:rPr lang="ru-RU" sz="1800" dirty="0" smtClean="0"/>
              <a:t>:</a:t>
            </a:r>
          </a:p>
          <a:p>
            <a:pPr>
              <a:defRPr/>
            </a:pPr>
            <a:endParaRPr lang="ru-RU" sz="1800" dirty="0" smtClean="0"/>
          </a:p>
          <a:p>
            <a:pPr lvl="1">
              <a:defRPr/>
            </a:pPr>
            <a:r>
              <a:rPr lang="en-US" sz="1600" dirty="0" err="1"/>
              <a:t>Korshunova</a:t>
            </a:r>
            <a:r>
              <a:rPr lang="en-US" sz="1600" dirty="0"/>
              <a:t> A.N., </a:t>
            </a:r>
            <a:r>
              <a:rPr lang="en-US" sz="1600" dirty="0" err="1"/>
              <a:t>Lakhno</a:t>
            </a:r>
            <a:r>
              <a:rPr lang="en-US" sz="1600" dirty="0"/>
              <a:t> </a:t>
            </a:r>
            <a:r>
              <a:rPr lang="en-US" sz="1600" dirty="0" smtClean="0"/>
              <a:t>V.D</a:t>
            </a:r>
            <a:r>
              <a:rPr lang="ru-RU" sz="1600" dirty="0" smtClean="0"/>
              <a:t>., </a:t>
            </a:r>
            <a:endParaRPr lang="en-US" sz="1600" dirty="0" smtClean="0"/>
          </a:p>
          <a:p>
            <a:pPr lvl="1">
              <a:defRPr/>
            </a:pPr>
            <a:r>
              <a:rPr lang="en-US" sz="1600" b="1" i="1" dirty="0" smtClean="0"/>
              <a:t>Mathematical </a:t>
            </a:r>
            <a:r>
              <a:rPr lang="en-US" sz="1600" b="1" i="1" dirty="0"/>
              <a:t>Biology &amp; </a:t>
            </a:r>
            <a:r>
              <a:rPr lang="en-US" sz="1600" b="1" i="1" dirty="0" smtClean="0"/>
              <a:t>Bioinformatics,</a:t>
            </a:r>
            <a:r>
              <a:rPr lang="en-US" sz="1600" b="1" dirty="0" smtClean="0"/>
              <a:t> </a:t>
            </a:r>
            <a:r>
              <a:rPr lang="ru-RU" sz="1600" dirty="0" smtClean="0"/>
              <a:t>2016, </a:t>
            </a:r>
            <a:r>
              <a:rPr lang="ru-RU" sz="1600" b="1" dirty="0" smtClean="0"/>
              <a:t>11(</a:t>
            </a:r>
            <a:r>
              <a:rPr lang="ru-RU" sz="1600" dirty="0" smtClean="0"/>
              <a:t>2), 141-158</a:t>
            </a:r>
            <a:r>
              <a:rPr lang="ru-RU" sz="1600" dirty="0" smtClean="0"/>
              <a:t>.</a:t>
            </a:r>
          </a:p>
          <a:p>
            <a:pPr lvl="1">
              <a:defRPr/>
            </a:pPr>
            <a:r>
              <a:rPr lang="en-US" sz="1600" b="1" dirty="0"/>
              <a:t>The Peculiarities of Polaron Motion in the Molecular </a:t>
            </a:r>
            <a:endParaRPr lang="en-US" sz="1600" b="1" dirty="0" smtClean="0"/>
          </a:p>
          <a:p>
            <a:pPr lvl="1">
              <a:defRPr/>
            </a:pPr>
            <a:r>
              <a:rPr lang="en-US" sz="1600" b="1" dirty="0"/>
              <a:t> </a:t>
            </a:r>
            <a:r>
              <a:rPr lang="en-US" sz="1600" b="1" dirty="0" smtClean="0"/>
              <a:t> Polynucleotide </a:t>
            </a:r>
            <a:r>
              <a:rPr lang="en-US" sz="1600" b="1" dirty="0"/>
              <a:t>Chains of Finite Length</a:t>
            </a:r>
            <a:r>
              <a:rPr lang="ru-RU" sz="1600" b="1" dirty="0" smtClean="0"/>
              <a:t>.</a:t>
            </a:r>
            <a:r>
              <a:rPr lang="en-US" sz="1600" b="1" dirty="0" smtClean="0"/>
              <a:t> </a:t>
            </a:r>
            <a:r>
              <a:rPr lang="en-US" sz="1600" dirty="0"/>
              <a:t>(</a:t>
            </a:r>
            <a:r>
              <a:rPr lang="en-US" sz="1600" i="1" dirty="0"/>
              <a:t>published in Russian</a:t>
            </a:r>
            <a:r>
              <a:rPr lang="en-US" sz="1600" dirty="0"/>
              <a:t>)</a:t>
            </a:r>
            <a:endParaRPr lang="ru-RU" sz="1600" b="1" dirty="0" smtClean="0"/>
          </a:p>
          <a:p>
            <a:pPr>
              <a:defRPr/>
            </a:pPr>
            <a:endParaRPr lang="ru-RU" sz="1600" b="1" dirty="0" smtClean="0"/>
          </a:p>
          <a:p>
            <a:pPr>
              <a:defRPr/>
            </a:pPr>
            <a:r>
              <a:rPr lang="en-US" sz="1800" dirty="0"/>
              <a:t>it was shown that the polaron placed at the initial moment of time </a:t>
            </a:r>
            <a:r>
              <a:rPr lang="en-US" sz="1800" i="1" dirty="0"/>
              <a:t>not</a:t>
            </a:r>
            <a:r>
              <a:rPr lang="en-US" sz="1800" dirty="0"/>
              <a:t> in the center of the chain, acquires the ability to move. In the referenced article the numerical simulation was also based the </a:t>
            </a:r>
            <a:r>
              <a:rPr lang="en-US" sz="1800" dirty="0" err="1"/>
              <a:t>Peyrard</a:t>
            </a:r>
            <a:r>
              <a:rPr lang="en-US" sz="1800" dirty="0"/>
              <a:t>-Bishop-Holstein model</a:t>
            </a:r>
            <a:r>
              <a:rPr lang="en-US" sz="1800" dirty="0" smtClean="0"/>
              <a:t>. Also </a:t>
            </a:r>
            <a:r>
              <a:rPr lang="en-US" sz="1800" dirty="0"/>
              <a:t>in the referenced article were presented the numerical experiments which demonstrate the possibility of polaron charge transfer in a homogeneous finite unclosed </a:t>
            </a:r>
            <a:r>
              <a:rPr lang="en-US" sz="1800" i="1" dirty="0"/>
              <a:t>G/C</a:t>
            </a:r>
            <a:r>
              <a:rPr lang="en-US" sz="1800" dirty="0"/>
              <a:t> </a:t>
            </a:r>
            <a:r>
              <a:rPr lang="en-US" sz="1800" i="1" dirty="0"/>
              <a:t>DNA </a:t>
            </a:r>
            <a:r>
              <a:rPr lang="en-US" sz="1800" dirty="0"/>
              <a:t>chain in the absence of an electric field and additional excitations.</a:t>
            </a:r>
            <a:endParaRPr lang="ru-RU" sz="1800" dirty="0" smtClean="0"/>
          </a:p>
          <a:p>
            <a:pPr>
              <a:defRPr/>
            </a:pPr>
            <a:endParaRPr lang="ru-RU" sz="1800" dirty="0" smtClean="0"/>
          </a:p>
        </p:txBody>
      </p:sp>
      <p:sp>
        <p:nvSpPr>
          <p:cNvPr id="6147" name="TextBox 1"/>
          <p:cNvSpPr txBox="1">
            <a:spLocks noChangeArrowheads="1"/>
          </p:cNvSpPr>
          <p:nvPr/>
        </p:nvSpPr>
        <p:spPr bwMode="auto">
          <a:xfrm>
            <a:off x="2198688" y="115888"/>
            <a:ext cx="46085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defRPr/>
            </a:pPr>
            <a:r>
              <a:rPr lang="en-US" sz="3600" b="1" dirty="0" smtClean="0">
                <a:solidFill>
                  <a:schemeClr val="bg1">
                    <a:lumMod val="50000"/>
                  </a:schemeClr>
                </a:solidFill>
              </a:rPr>
              <a:t>    The </a:t>
            </a:r>
            <a:r>
              <a:rPr lang="en-US" sz="3600" b="1" dirty="0">
                <a:solidFill>
                  <a:schemeClr val="bg1">
                    <a:lumMod val="50000"/>
                  </a:schemeClr>
                </a:solidFill>
              </a:rPr>
              <a:t>initial data</a:t>
            </a:r>
            <a:endParaRPr lang="ru-RU" sz="3600" b="1" dirty="0">
              <a:solidFill>
                <a:schemeClr val="bg1">
                  <a:lumMod val="50000"/>
                </a:schemeClr>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Box 8"/>
          <p:cNvSpPr txBox="1">
            <a:spLocks noChangeArrowheads="1"/>
          </p:cNvSpPr>
          <p:nvPr/>
        </p:nvSpPr>
        <p:spPr bwMode="auto">
          <a:xfrm>
            <a:off x="192088" y="3789363"/>
            <a:ext cx="4235450"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800"/>
              <a:t>At such parameters of the chains in the PBH model, polaron located on a sufficiently large number of sites</a:t>
            </a:r>
            <a:r>
              <a:rPr lang="ru-RU" sz="1800"/>
              <a:t>, </a:t>
            </a:r>
          </a:p>
          <a:p>
            <a:pPr eaLnBrk="1" hangingPunct="1"/>
            <a:endParaRPr lang="ru-RU" sz="1800"/>
          </a:p>
          <a:p>
            <a:pPr eaLnBrk="1" hangingPunct="1"/>
            <a:r>
              <a:rPr lang="en-US" sz="1800"/>
              <a:t>   the characteristic size of this polaron  </a:t>
            </a:r>
            <a:r>
              <a:rPr lang="ru-RU" sz="1800"/>
              <a:t>=</a:t>
            </a:r>
          </a:p>
        </p:txBody>
      </p:sp>
      <p:graphicFrame>
        <p:nvGraphicFramePr>
          <p:cNvPr id="7171" name="Object 9"/>
          <p:cNvGraphicFramePr>
            <a:graphicFrameLocks noChangeAspect="1"/>
          </p:cNvGraphicFramePr>
          <p:nvPr/>
        </p:nvGraphicFramePr>
        <p:xfrm>
          <a:off x="4010025" y="4652963"/>
          <a:ext cx="3532188" cy="995362"/>
        </p:xfrm>
        <a:graphic>
          <a:graphicData uri="http://schemas.openxmlformats.org/presentationml/2006/ole">
            <mc:AlternateContent xmlns:mc="http://schemas.openxmlformats.org/markup-compatibility/2006">
              <mc:Choice xmlns:v="urn:schemas-microsoft-com:vml" Requires="v">
                <p:oleObj spid="_x0000_s7177" name="Document" r:id="rId5" imgW="3574269" imgH="1011653" progId="Word.Document.8">
                  <p:embed/>
                </p:oleObj>
              </mc:Choice>
              <mc:Fallback>
                <p:oleObj name="Document" r:id="rId5" imgW="3574269" imgH="1011653" progId="Word.Document.8">
                  <p:embed/>
                  <p:pic>
                    <p:nvPicPr>
                      <p:cNvPr id="0" name="Object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10025" y="4652963"/>
                        <a:ext cx="3532188" cy="995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7172" name="Object 1"/>
          <p:cNvGraphicFramePr>
            <a:graphicFrameLocks noChangeAspect="1"/>
          </p:cNvGraphicFramePr>
          <p:nvPr/>
        </p:nvGraphicFramePr>
        <p:xfrm>
          <a:off x="387350" y="5732463"/>
          <a:ext cx="7869238" cy="904875"/>
        </p:xfrm>
        <a:graphic>
          <a:graphicData uri="http://schemas.openxmlformats.org/presentationml/2006/ole">
            <mc:AlternateContent xmlns:mc="http://schemas.openxmlformats.org/markup-compatibility/2006">
              <mc:Choice xmlns:v="urn:schemas-microsoft-com:vml" Requires="v">
                <p:oleObj spid="_x0000_s7178" name="Document" r:id="rId8" imgW="7946205" imgH="918734" progId="Word.Document.12">
                  <p:embed/>
                </p:oleObj>
              </mc:Choice>
              <mc:Fallback>
                <p:oleObj name="Document" r:id="rId8" imgW="7946205" imgH="918734" progId="Word.Document.12">
                  <p:embed/>
                  <p:pic>
                    <p:nvPicPr>
                      <p:cNvPr id="0" name="Object 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87350" y="5732463"/>
                        <a:ext cx="7869238"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7173" name="TextBox 2"/>
          <p:cNvSpPr txBox="1">
            <a:spLocks noChangeArrowheads="1"/>
          </p:cNvSpPr>
          <p:nvPr/>
        </p:nvSpPr>
        <p:spPr bwMode="auto">
          <a:xfrm>
            <a:off x="179388" y="3213100"/>
            <a:ext cx="79216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800"/>
              <a:t>For the above parameters of the chain, the value of the coefficient </a:t>
            </a:r>
            <a:r>
              <a:rPr lang="ru-RU" sz="1800" i="1">
                <a:sym typeface="Symbol" pitchFamily="18" charset="2"/>
              </a:rPr>
              <a:t> = </a:t>
            </a:r>
            <a:r>
              <a:rPr lang="ru-RU" sz="1800">
                <a:sym typeface="Symbol" pitchFamily="18" charset="2"/>
              </a:rPr>
              <a:t>1</a:t>
            </a:r>
            <a:r>
              <a:rPr lang="ru-RU" sz="1800"/>
              <a:t>.</a:t>
            </a:r>
          </a:p>
        </p:txBody>
      </p:sp>
      <p:sp>
        <p:nvSpPr>
          <p:cNvPr id="7174" name="TextBox 3"/>
          <p:cNvSpPr txBox="1">
            <a:spLocks noChangeArrowheads="1"/>
          </p:cNvSpPr>
          <p:nvPr/>
        </p:nvSpPr>
        <p:spPr bwMode="auto">
          <a:xfrm>
            <a:off x="323850" y="260350"/>
            <a:ext cx="8424863"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ru-RU" sz="1800" i="1">
                <a:solidFill>
                  <a:srgbClr val="C00000"/>
                </a:solidFill>
                <a:sym typeface="Symbol" pitchFamily="18" charset="2"/>
              </a:rPr>
              <a:t> </a:t>
            </a:r>
            <a:r>
              <a:rPr lang="ru-RU" sz="1800">
                <a:solidFill>
                  <a:srgbClr val="C00000"/>
                </a:solidFill>
              </a:rPr>
              <a:t>- </a:t>
            </a:r>
            <a:r>
              <a:rPr lang="en-US" sz="1800">
                <a:solidFill>
                  <a:srgbClr val="C00000"/>
                </a:solidFill>
              </a:rPr>
              <a:t>stretching coefficient, by means of which we can select an initial polaron </a:t>
            </a:r>
          </a:p>
          <a:p>
            <a:pPr eaLnBrk="1" hangingPunct="1"/>
            <a:r>
              <a:rPr lang="en-US" sz="1800">
                <a:solidFill>
                  <a:srgbClr val="C00000"/>
                </a:solidFill>
              </a:rPr>
              <a:t>of the form (3) as close as possible to the steady polaron for any chain parameters.</a:t>
            </a:r>
            <a:endParaRPr lang="ru-RU" sz="1800">
              <a:solidFill>
                <a:srgbClr val="C00000"/>
              </a:solidFill>
            </a:endParaRPr>
          </a:p>
        </p:txBody>
      </p:sp>
      <p:sp>
        <p:nvSpPr>
          <p:cNvPr id="5" name="TextBox 4"/>
          <p:cNvSpPr txBox="1"/>
          <p:nvPr/>
        </p:nvSpPr>
        <p:spPr>
          <a:xfrm>
            <a:off x="323850" y="1052513"/>
            <a:ext cx="4392613" cy="2462213"/>
          </a:xfrm>
          <a:prstGeom prst="rect">
            <a:avLst/>
          </a:prstGeom>
          <a:noFill/>
        </p:spPr>
        <p:txBody>
          <a:bodyPr>
            <a:spAutoFit/>
          </a:bodyPr>
          <a:lstStyle/>
          <a:p>
            <a:pPr>
              <a:defRPr/>
            </a:pPr>
            <a:r>
              <a:rPr lang="en-US" sz="1800" dirty="0"/>
              <a:t>This is the polaron corresponding to the stationary solution of equations (1), (2) with the following values of the parameters:</a:t>
            </a:r>
          </a:p>
          <a:p>
            <a:pPr>
              <a:defRPr/>
            </a:pPr>
            <a:r>
              <a:rPr lang="ru-RU" sz="1800" i="1" dirty="0">
                <a:sym typeface="Symbol"/>
              </a:rPr>
              <a:t></a:t>
            </a:r>
            <a:r>
              <a:rPr lang="en-GB" sz="1800" i="1" baseline="-25000" dirty="0"/>
              <a:t>e</a:t>
            </a:r>
            <a:r>
              <a:rPr lang="ru-RU" sz="1800" dirty="0"/>
              <a:t>=18, </a:t>
            </a:r>
            <a:r>
              <a:rPr lang="ru-RU" sz="1800" dirty="0">
                <a:sym typeface="Symbol"/>
              </a:rPr>
              <a:t></a:t>
            </a:r>
            <a:r>
              <a:rPr lang="en-GB" sz="1800" i="1" baseline="-25000" dirty="0"/>
              <a:t>e</a:t>
            </a:r>
            <a:r>
              <a:rPr lang="en-US" sz="1800" i="1" baseline="-25000" dirty="0"/>
              <a:t>l</a:t>
            </a:r>
            <a:r>
              <a:rPr lang="ru-RU" sz="1800" dirty="0"/>
              <a:t> =8.5, </a:t>
            </a:r>
            <a:r>
              <a:rPr lang="ru-RU" sz="1800" dirty="0">
                <a:sym typeface="Symbol"/>
              </a:rPr>
              <a:t></a:t>
            </a:r>
            <a:r>
              <a:rPr lang="en-GB" sz="1800" i="1" baseline="-25000" dirty="0"/>
              <a:t>h</a:t>
            </a:r>
            <a:r>
              <a:rPr lang="ru-RU" sz="1800" dirty="0"/>
              <a:t>=0.5, </a:t>
            </a:r>
            <a:r>
              <a:rPr lang="en-US" sz="1800" i="1" dirty="0">
                <a:sym typeface="Symbol"/>
              </a:rPr>
              <a:t></a:t>
            </a:r>
            <a:r>
              <a:rPr lang="en-GB" sz="1800" i="1" baseline="-25000" dirty="0"/>
              <a:t>bond </a:t>
            </a:r>
            <a:r>
              <a:rPr lang="ru-RU" sz="1800" dirty="0"/>
              <a:t>=0.2. </a:t>
            </a:r>
          </a:p>
          <a:p>
            <a:pPr>
              <a:defRPr/>
            </a:pPr>
            <a:r>
              <a:rPr lang="ru-RU" sz="1600" dirty="0">
                <a:solidFill>
                  <a:schemeClr val="accent6">
                    <a:lumMod val="75000"/>
                  </a:schemeClr>
                </a:solidFill>
              </a:rPr>
              <a:t>(</a:t>
            </a:r>
            <a:r>
              <a:rPr lang="en-US" sz="1600" i="1" dirty="0">
                <a:solidFill>
                  <a:schemeClr val="accent2">
                    <a:lumMod val="75000"/>
                  </a:schemeClr>
                </a:solidFill>
              </a:rPr>
              <a:t>parameter values are taken from work</a:t>
            </a:r>
            <a:r>
              <a:rPr lang="ru-RU" sz="1600" i="1" dirty="0">
                <a:solidFill>
                  <a:schemeClr val="accent6">
                    <a:lumMod val="75000"/>
                  </a:schemeClr>
                </a:solidFill>
              </a:rPr>
              <a:t>:</a:t>
            </a:r>
          </a:p>
          <a:p>
            <a:pPr>
              <a:defRPr/>
            </a:pPr>
            <a:r>
              <a:rPr lang="en-US" sz="1600" dirty="0" err="1">
                <a:solidFill>
                  <a:schemeClr val="accent6">
                    <a:lumMod val="75000"/>
                  </a:schemeClr>
                </a:solidFill>
              </a:rPr>
              <a:t>Lakhno</a:t>
            </a:r>
            <a:r>
              <a:rPr lang="en-US" sz="1600" dirty="0">
                <a:solidFill>
                  <a:schemeClr val="accent6">
                    <a:lumMod val="75000"/>
                  </a:schemeClr>
                </a:solidFill>
              </a:rPr>
              <a:t> V.D., </a:t>
            </a:r>
            <a:r>
              <a:rPr lang="en-US" sz="1600" dirty="0" err="1">
                <a:solidFill>
                  <a:schemeClr val="accent6">
                    <a:lumMod val="75000"/>
                  </a:schemeClr>
                </a:solidFill>
              </a:rPr>
              <a:t>Chetverikov</a:t>
            </a:r>
            <a:r>
              <a:rPr lang="en-US" sz="1600" dirty="0">
                <a:solidFill>
                  <a:schemeClr val="accent6">
                    <a:lumMod val="75000"/>
                  </a:schemeClr>
                </a:solidFill>
              </a:rPr>
              <a:t> </a:t>
            </a:r>
            <a:r>
              <a:rPr lang="en-US" sz="1600" dirty="0" smtClean="0">
                <a:solidFill>
                  <a:schemeClr val="accent6">
                    <a:lumMod val="75000"/>
                  </a:schemeClr>
                </a:solidFill>
              </a:rPr>
              <a:t>A.P</a:t>
            </a:r>
            <a:r>
              <a:rPr lang="ru-RU" sz="1600" dirty="0" smtClean="0">
                <a:solidFill>
                  <a:schemeClr val="accent6">
                    <a:lumMod val="75000"/>
                  </a:schemeClr>
                </a:solidFill>
              </a:rPr>
              <a:t>., </a:t>
            </a:r>
            <a:endParaRPr lang="ru-RU" sz="1600" dirty="0">
              <a:solidFill>
                <a:schemeClr val="accent6">
                  <a:lumMod val="75000"/>
                </a:schemeClr>
              </a:solidFill>
            </a:endParaRPr>
          </a:p>
          <a:p>
            <a:pPr>
              <a:defRPr/>
            </a:pPr>
            <a:r>
              <a:rPr lang="en-US" sz="1600" i="1" dirty="0">
                <a:solidFill>
                  <a:schemeClr val="accent6">
                    <a:lumMod val="75000"/>
                  </a:schemeClr>
                </a:solidFill>
              </a:rPr>
              <a:t>Mathematical Biology &amp; </a:t>
            </a:r>
            <a:r>
              <a:rPr lang="en-US" sz="1600" i="1" dirty="0" smtClean="0">
                <a:solidFill>
                  <a:schemeClr val="accent6">
                    <a:lumMod val="75000"/>
                  </a:schemeClr>
                </a:solidFill>
              </a:rPr>
              <a:t>Bioinformatics</a:t>
            </a:r>
            <a:r>
              <a:rPr lang="ru-RU" sz="1600" dirty="0" smtClean="0">
                <a:solidFill>
                  <a:schemeClr val="accent6">
                    <a:lumMod val="75000"/>
                  </a:schemeClr>
                </a:solidFill>
              </a:rPr>
              <a:t>, </a:t>
            </a:r>
            <a:endParaRPr lang="en-US" sz="1600" dirty="0" smtClean="0">
              <a:solidFill>
                <a:schemeClr val="accent6">
                  <a:lumMod val="75000"/>
                </a:schemeClr>
              </a:solidFill>
            </a:endParaRPr>
          </a:p>
          <a:p>
            <a:pPr>
              <a:defRPr/>
            </a:pPr>
            <a:r>
              <a:rPr lang="ru-RU" sz="1600" dirty="0" smtClean="0">
                <a:solidFill>
                  <a:schemeClr val="accent6">
                    <a:lumMod val="75000"/>
                  </a:schemeClr>
                </a:solidFill>
              </a:rPr>
              <a:t>2014</a:t>
            </a:r>
            <a:r>
              <a:rPr lang="ru-RU" sz="1600" dirty="0">
                <a:solidFill>
                  <a:schemeClr val="accent6">
                    <a:lumMod val="75000"/>
                  </a:schemeClr>
                </a:solidFill>
              </a:rPr>
              <a:t>,</a:t>
            </a:r>
            <a:r>
              <a:rPr lang="ru-RU" sz="1600" i="1" dirty="0">
                <a:solidFill>
                  <a:schemeClr val="accent6">
                    <a:lumMod val="75000"/>
                  </a:schemeClr>
                </a:solidFill>
              </a:rPr>
              <a:t> </a:t>
            </a:r>
            <a:r>
              <a:rPr lang="ru-RU" sz="1600" b="1" dirty="0">
                <a:solidFill>
                  <a:schemeClr val="accent6">
                    <a:lumMod val="75000"/>
                  </a:schemeClr>
                </a:solidFill>
              </a:rPr>
              <a:t>9</a:t>
            </a:r>
            <a:r>
              <a:rPr lang="ru-RU" sz="1600" dirty="0">
                <a:solidFill>
                  <a:schemeClr val="accent6">
                    <a:lumMod val="75000"/>
                  </a:schemeClr>
                </a:solidFill>
              </a:rPr>
              <a:t>, №1, </a:t>
            </a:r>
            <a:r>
              <a:rPr lang="ru-RU" sz="1600" dirty="0" smtClean="0">
                <a:solidFill>
                  <a:schemeClr val="accent6">
                    <a:lumMod val="75000"/>
                  </a:schemeClr>
                </a:solidFill>
              </a:rPr>
              <a:t>4–19</a:t>
            </a:r>
            <a:r>
              <a:rPr lang="en-US" sz="1600" dirty="0" smtClean="0">
                <a:solidFill>
                  <a:schemeClr val="accent6">
                    <a:lumMod val="75000"/>
                  </a:schemeClr>
                </a:solidFill>
              </a:rPr>
              <a:t>. (</a:t>
            </a:r>
            <a:r>
              <a:rPr lang="en-US" sz="1600" i="1" dirty="0">
                <a:solidFill>
                  <a:schemeClr val="accent6">
                    <a:lumMod val="50000"/>
                  </a:schemeClr>
                </a:solidFill>
              </a:rPr>
              <a:t>published in </a:t>
            </a:r>
            <a:r>
              <a:rPr lang="en-US" sz="1600" i="1" dirty="0" smtClean="0">
                <a:solidFill>
                  <a:schemeClr val="accent6">
                    <a:lumMod val="50000"/>
                  </a:schemeClr>
                </a:solidFill>
              </a:rPr>
              <a:t>Russian</a:t>
            </a:r>
            <a:r>
              <a:rPr lang="en-US" sz="1600" dirty="0" smtClean="0">
                <a:solidFill>
                  <a:schemeClr val="accent6">
                    <a:lumMod val="75000"/>
                  </a:schemeClr>
                </a:solidFill>
              </a:rPr>
              <a:t>)</a:t>
            </a:r>
            <a:r>
              <a:rPr lang="ru-RU" sz="1600" dirty="0" smtClean="0">
                <a:solidFill>
                  <a:schemeClr val="accent6">
                    <a:lumMod val="75000"/>
                  </a:schemeClr>
                </a:solidFill>
              </a:rPr>
              <a:t>)</a:t>
            </a:r>
            <a:endParaRPr lang="en-US" sz="1600" dirty="0">
              <a:solidFill>
                <a:schemeClr val="accent6">
                  <a:lumMod val="75000"/>
                </a:schemeClr>
              </a:solidFill>
            </a:endParaRPr>
          </a:p>
          <a:p>
            <a:pPr>
              <a:defRPr/>
            </a:pPr>
            <a:endParaRPr lang="ru-RU" sz="1800" dirty="0"/>
          </a:p>
        </p:txBody>
      </p:sp>
      <p:pic>
        <p:nvPicPr>
          <p:cNvPr id="7176" name="Picture 1"/>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5435600" y="906463"/>
            <a:ext cx="3062288" cy="224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23850" y="260350"/>
            <a:ext cx="3448050" cy="254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5"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23850" y="3357563"/>
            <a:ext cx="3522663" cy="259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TextBox 4"/>
          <p:cNvSpPr txBox="1">
            <a:spLocks noChangeArrowheads="1"/>
          </p:cNvSpPr>
          <p:nvPr/>
        </p:nvSpPr>
        <p:spPr bwMode="auto">
          <a:xfrm>
            <a:off x="4067175" y="265113"/>
            <a:ext cx="4392613"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800"/>
              <a:t>Steady polarons with the following </a:t>
            </a:r>
          </a:p>
          <a:p>
            <a:pPr eaLnBrk="1" hangingPunct="1"/>
            <a:r>
              <a:rPr lang="en-US" sz="1800"/>
              <a:t>values of the parameters</a:t>
            </a:r>
            <a:r>
              <a:rPr lang="ru-RU" sz="1800"/>
              <a:t>:</a:t>
            </a:r>
          </a:p>
          <a:p>
            <a:pPr eaLnBrk="1" hangingPunct="1"/>
            <a:endParaRPr lang="ru-RU" sz="1800"/>
          </a:p>
          <a:p>
            <a:pPr eaLnBrk="1" hangingPunct="1"/>
            <a:r>
              <a:rPr lang="ru-RU" sz="1800" i="1">
                <a:sym typeface="Symbol" pitchFamily="18" charset="2"/>
              </a:rPr>
              <a:t></a:t>
            </a:r>
            <a:r>
              <a:rPr lang="en-GB" sz="1800" i="1" baseline="-25000"/>
              <a:t>e</a:t>
            </a:r>
            <a:r>
              <a:rPr lang="ru-RU" sz="1800"/>
              <a:t>=18, </a:t>
            </a:r>
            <a:r>
              <a:rPr lang="ru-RU" sz="1800">
                <a:sym typeface="Symbol" pitchFamily="18" charset="2"/>
              </a:rPr>
              <a:t></a:t>
            </a:r>
            <a:r>
              <a:rPr lang="en-GB" sz="1800" i="1" baseline="-25000"/>
              <a:t>e</a:t>
            </a:r>
            <a:r>
              <a:rPr lang="en-US" sz="1800" i="1" baseline="-25000"/>
              <a:t>l</a:t>
            </a:r>
            <a:r>
              <a:rPr lang="ru-RU" sz="1800"/>
              <a:t> =42.5, </a:t>
            </a:r>
            <a:r>
              <a:rPr lang="ru-RU" sz="1800">
                <a:sym typeface="Symbol" pitchFamily="18" charset="2"/>
              </a:rPr>
              <a:t></a:t>
            </a:r>
            <a:r>
              <a:rPr lang="en-GB" sz="1800" i="1" baseline="-25000"/>
              <a:t>h</a:t>
            </a:r>
            <a:r>
              <a:rPr lang="ru-RU" sz="1800"/>
              <a:t>=2.5, </a:t>
            </a:r>
            <a:r>
              <a:rPr lang="en-US" sz="1800" i="1">
                <a:sym typeface="Symbol" pitchFamily="18" charset="2"/>
              </a:rPr>
              <a:t></a:t>
            </a:r>
            <a:r>
              <a:rPr lang="en-GB" sz="1800" i="1" baseline="-25000"/>
              <a:t>bond </a:t>
            </a:r>
            <a:r>
              <a:rPr lang="ru-RU" sz="1800"/>
              <a:t>=0.2. </a:t>
            </a:r>
          </a:p>
          <a:p>
            <a:pPr eaLnBrk="1" hangingPunct="1"/>
            <a:endParaRPr lang="ru-RU" sz="1800"/>
          </a:p>
          <a:p>
            <a:pPr eaLnBrk="1" hangingPunct="1"/>
            <a:endParaRPr lang="ru-RU" sz="1800"/>
          </a:p>
          <a:p>
            <a:pPr eaLnBrk="1" hangingPunct="1"/>
            <a:r>
              <a:rPr lang="ru-RU" sz="1800" i="1">
                <a:sym typeface="Symbol" pitchFamily="18" charset="2"/>
              </a:rPr>
              <a:t></a:t>
            </a:r>
            <a:r>
              <a:rPr lang="en-GB" sz="1800" i="1" baseline="-25000"/>
              <a:t>e</a:t>
            </a:r>
            <a:r>
              <a:rPr lang="ru-RU" sz="1800"/>
              <a:t>=18, </a:t>
            </a:r>
            <a:r>
              <a:rPr lang="ru-RU" sz="1800">
                <a:sym typeface="Symbol" pitchFamily="18" charset="2"/>
              </a:rPr>
              <a:t></a:t>
            </a:r>
            <a:r>
              <a:rPr lang="en-GB" sz="1800" i="1" baseline="-25000"/>
              <a:t>e</a:t>
            </a:r>
            <a:r>
              <a:rPr lang="en-US" sz="1800" i="1" baseline="-25000"/>
              <a:t>l</a:t>
            </a:r>
            <a:r>
              <a:rPr lang="ru-RU" sz="1800"/>
              <a:t> =8.5, </a:t>
            </a:r>
            <a:r>
              <a:rPr lang="ru-RU" sz="1800">
                <a:sym typeface="Symbol" pitchFamily="18" charset="2"/>
              </a:rPr>
              <a:t></a:t>
            </a:r>
            <a:r>
              <a:rPr lang="en-GB" sz="1800" i="1" baseline="-25000"/>
              <a:t>h</a:t>
            </a:r>
            <a:r>
              <a:rPr lang="ru-RU" sz="1800"/>
              <a:t>=0.5, </a:t>
            </a:r>
            <a:r>
              <a:rPr lang="en-US" sz="1800" i="1">
                <a:sym typeface="Symbol" pitchFamily="18" charset="2"/>
              </a:rPr>
              <a:t></a:t>
            </a:r>
            <a:r>
              <a:rPr lang="en-GB" sz="1800" i="1" baseline="-25000"/>
              <a:t>bond </a:t>
            </a:r>
            <a:r>
              <a:rPr lang="ru-RU" sz="1800"/>
              <a:t>=0.2. </a:t>
            </a:r>
          </a:p>
          <a:p>
            <a:pPr eaLnBrk="1" hangingPunct="1"/>
            <a:endParaRPr lang="ru-RU" sz="1800"/>
          </a:p>
        </p:txBody>
      </p:sp>
      <p:sp>
        <p:nvSpPr>
          <p:cNvPr id="8197" name="TextBox 2"/>
          <p:cNvSpPr txBox="1">
            <a:spLocks noChangeArrowheads="1"/>
          </p:cNvSpPr>
          <p:nvPr/>
        </p:nvSpPr>
        <p:spPr bwMode="auto">
          <a:xfrm>
            <a:off x="395288" y="6196013"/>
            <a:ext cx="79216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800"/>
              <a:t>For the above parameters of the chain, the value of the coefficient </a:t>
            </a:r>
            <a:r>
              <a:rPr lang="ru-RU" sz="1800" i="1">
                <a:sym typeface="Symbol" pitchFamily="18" charset="2"/>
              </a:rPr>
              <a:t> = </a:t>
            </a:r>
            <a:r>
              <a:rPr lang="ru-RU" sz="1800">
                <a:sym typeface="Symbol" pitchFamily="18" charset="2"/>
              </a:rPr>
              <a:t>2</a:t>
            </a:r>
            <a:r>
              <a:rPr lang="ru-RU" sz="1800"/>
              <a:t>.</a:t>
            </a:r>
          </a:p>
        </p:txBody>
      </p:sp>
      <p:sp>
        <p:nvSpPr>
          <p:cNvPr id="8198" name="TextBox 8"/>
          <p:cNvSpPr txBox="1">
            <a:spLocks noChangeArrowheads="1"/>
          </p:cNvSpPr>
          <p:nvPr/>
        </p:nvSpPr>
        <p:spPr bwMode="auto">
          <a:xfrm>
            <a:off x="3889375" y="3644900"/>
            <a:ext cx="5078413"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ru-RU" sz="1800" i="1">
                <a:sym typeface="Symbol" pitchFamily="18" charset="2"/>
              </a:rPr>
              <a:t></a:t>
            </a:r>
            <a:r>
              <a:rPr lang="en-GB" sz="1800" i="1" baseline="-25000"/>
              <a:t>e</a:t>
            </a:r>
            <a:r>
              <a:rPr lang="ru-RU" sz="1800"/>
              <a:t>=18, </a:t>
            </a:r>
            <a:r>
              <a:rPr lang="ru-RU" sz="1800">
                <a:sym typeface="Symbol" pitchFamily="18" charset="2"/>
              </a:rPr>
              <a:t></a:t>
            </a:r>
            <a:r>
              <a:rPr lang="en-GB" sz="1800" i="1" baseline="-25000"/>
              <a:t>e</a:t>
            </a:r>
            <a:r>
              <a:rPr lang="en-US" sz="1800" i="1" baseline="-25000"/>
              <a:t>l</a:t>
            </a:r>
            <a:r>
              <a:rPr lang="ru-RU" sz="1800"/>
              <a:t> =42.5, </a:t>
            </a:r>
            <a:r>
              <a:rPr lang="ru-RU" sz="1800">
                <a:sym typeface="Symbol" pitchFamily="18" charset="2"/>
              </a:rPr>
              <a:t></a:t>
            </a:r>
            <a:r>
              <a:rPr lang="en-GB" sz="1800" i="1" baseline="-25000"/>
              <a:t>h</a:t>
            </a:r>
            <a:r>
              <a:rPr lang="ru-RU" sz="1800"/>
              <a:t>=2.5, </a:t>
            </a:r>
            <a:r>
              <a:rPr lang="en-US" sz="1800" i="1">
                <a:sym typeface="Symbol" pitchFamily="18" charset="2"/>
              </a:rPr>
              <a:t></a:t>
            </a:r>
            <a:r>
              <a:rPr lang="en-GB" sz="1800" i="1" baseline="-25000"/>
              <a:t>bond </a:t>
            </a:r>
            <a:r>
              <a:rPr lang="ru-RU" sz="1800"/>
              <a:t>=0.2. </a:t>
            </a:r>
          </a:p>
          <a:p>
            <a:pPr eaLnBrk="1" hangingPunct="1"/>
            <a:endParaRPr lang="ru-RU" sz="1800"/>
          </a:p>
          <a:p>
            <a:pPr eaLnBrk="1" hangingPunct="1"/>
            <a:r>
              <a:rPr lang="en-US" sz="1800"/>
              <a:t>the characteristic size of such polaron </a:t>
            </a:r>
            <a:r>
              <a:rPr lang="ru-RU" sz="1800"/>
              <a:t>=</a:t>
            </a:r>
          </a:p>
        </p:txBody>
      </p:sp>
      <p:sp>
        <p:nvSpPr>
          <p:cNvPr id="8199" name="Rectangle 3"/>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ru-RU"/>
          </a:p>
        </p:txBody>
      </p:sp>
      <p:graphicFrame>
        <p:nvGraphicFramePr>
          <p:cNvPr id="8200" name="Object 9"/>
          <p:cNvGraphicFramePr>
            <a:graphicFrameLocks noChangeAspect="1"/>
          </p:cNvGraphicFramePr>
          <p:nvPr/>
        </p:nvGraphicFramePr>
        <p:xfrm>
          <a:off x="4330700" y="4714875"/>
          <a:ext cx="3181350" cy="895350"/>
        </p:xfrm>
        <a:graphic>
          <a:graphicData uri="http://schemas.openxmlformats.org/presentationml/2006/ole">
            <mc:AlternateContent xmlns:mc="http://schemas.openxmlformats.org/markup-compatibility/2006">
              <mc:Choice xmlns:v="urn:schemas-microsoft-com:vml" Requires="v">
                <p:oleObj spid="_x0000_s8202" name="Equation" r:id="rId5" imgW="3200400" imgH="889000" progId="Equation.DSMT4">
                  <p:embed/>
                </p:oleObj>
              </mc:Choice>
              <mc:Fallback>
                <p:oleObj name="Equation" r:id="rId5" imgW="3200400" imgH="889000" progId="Equation.DSMT4">
                  <p:embed/>
                  <p:pic>
                    <p:nvPicPr>
                      <p:cNvPr id="0" name="Object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30700" y="4714875"/>
                        <a:ext cx="3181350" cy="895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8201" name="Rectangle 4"/>
          <p:cNvSpPr>
            <a:spLocks noChangeArrowheads="1"/>
          </p:cNvSpPr>
          <p:nvPr/>
        </p:nvSpPr>
        <p:spPr bwMode="auto">
          <a:xfrm>
            <a:off x="0" y="8953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ru-RU"/>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38750" y="1989138"/>
            <a:ext cx="1781175" cy="2109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9"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191125" y="4292600"/>
            <a:ext cx="1901825"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7100888" y="1989138"/>
            <a:ext cx="1765300" cy="212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Picture 4"/>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075488" y="4292600"/>
            <a:ext cx="1887537" cy="2232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2" name="Rectangle 4"/>
          <p:cNvSpPr txBox="1">
            <a:spLocks noChangeArrowheads="1"/>
          </p:cNvSpPr>
          <p:nvPr/>
        </p:nvSpPr>
        <p:spPr bwMode="auto">
          <a:xfrm>
            <a:off x="539750" y="115888"/>
            <a:ext cx="7991475"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US" sz="2800"/>
              <a:t>Examples of the localized excitations </a:t>
            </a:r>
          </a:p>
          <a:p>
            <a:pPr algn="ctr" eaLnBrk="1" hangingPunct="1"/>
            <a:r>
              <a:rPr lang="en-US" sz="2800"/>
              <a:t>in the absence of a polaron in the chain</a:t>
            </a:r>
            <a:r>
              <a:rPr lang="en-US" sz="2800">
                <a:solidFill>
                  <a:schemeClr val="tx2"/>
                </a:solidFill>
              </a:rPr>
              <a:t>.</a:t>
            </a:r>
            <a:r>
              <a:rPr lang="ru-RU" sz="2800">
                <a:solidFill>
                  <a:schemeClr val="tx2"/>
                </a:solidFill>
              </a:rPr>
              <a:t> </a:t>
            </a:r>
            <a:r>
              <a:rPr lang="en-US" sz="2800">
                <a:solidFill>
                  <a:schemeClr val="tx2"/>
                </a:solidFill>
              </a:rPr>
              <a:t/>
            </a:r>
            <a:br>
              <a:rPr lang="en-US" sz="2800">
                <a:solidFill>
                  <a:schemeClr val="tx2"/>
                </a:solidFill>
              </a:rPr>
            </a:br>
            <a:r>
              <a:rPr lang="ru-RU" sz="2800" b="1">
                <a:solidFill>
                  <a:schemeClr val="tx2"/>
                </a:solidFill>
              </a:rPr>
              <a:t/>
            </a:r>
            <a:br>
              <a:rPr lang="ru-RU" sz="2800" b="1">
                <a:solidFill>
                  <a:schemeClr val="tx2"/>
                </a:solidFill>
              </a:rPr>
            </a:br>
            <a:r>
              <a:rPr lang="ru-RU" sz="4000">
                <a:solidFill>
                  <a:schemeClr val="tx2"/>
                </a:solidFill>
              </a:rPr>
              <a:t> </a:t>
            </a:r>
            <a:endParaRPr lang="ru-RU" sz="2000">
              <a:solidFill>
                <a:schemeClr val="tx2"/>
              </a:solidFill>
            </a:endParaRPr>
          </a:p>
        </p:txBody>
      </p:sp>
      <p:sp>
        <p:nvSpPr>
          <p:cNvPr id="9223" name="TextBox 6"/>
          <p:cNvSpPr txBox="1">
            <a:spLocks noChangeArrowheads="1"/>
          </p:cNvSpPr>
          <p:nvPr/>
        </p:nvSpPr>
        <p:spPr bwMode="auto">
          <a:xfrm>
            <a:off x="179388" y="1125538"/>
            <a:ext cx="45720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2000">
                <a:solidFill>
                  <a:srgbClr val="990099"/>
                </a:solidFill>
              </a:rPr>
              <a:t>Chain length </a:t>
            </a:r>
            <a:r>
              <a:rPr lang="en-US" sz="2000" i="1">
                <a:solidFill>
                  <a:srgbClr val="990099"/>
                </a:solidFill>
              </a:rPr>
              <a:t>N</a:t>
            </a:r>
            <a:r>
              <a:rPr lang="en-US" sz="2000">
                <a:solidFill>
                  <a:srgbClr val="990099"/>
                </a:solidFill>
              </a:rPr>
              <a:t>=101 sites [1,101]</a:t>
            </a:r>
            <a:r>
              <a:rPr lang="ru-RU" sz="2000">
                <a:solidFill>
                  <a:srgbClr val="990099"/>
                </a:solidFill>
              </a:rPr>
              <a:t>, </a:t>
            </a:r>
            <a:r>
              <a:rPr lang="en-US" sz="2000">
                <a:solidFill>
                  <a:srgbClr val="990099"/>
                </a:solidFill>
              </a:rPr>
              <a:t>center of the chain - site with number</a:t>
            </a:r>
            <a:r>
              <a:rPr lang="ru-RU" sz="2000">
                <a:solidFill>
                  <a:srgbClr val="990099"/>
                </a:solidFill>
              </a:rPr>
              <a:t> </a:t>
            </a:r>
            <a:r>
              <a:rPr lang="en-US" sz="2000" i="1">
                <a:solidFill>
                  <a:srgbClr val="990099"/>
                </a:solidFill>
              </a:rPr>
              <a:t>n</a:t>
            </a:r>
            <a:r>
              <a:rPr lang="en-US" sz="2000">
                <a:solidFill>
                  <a:srgbClr val="990099"/>
                </a:solidFill>
              </a:rPr>
              <a:t>=51</a:t>
            </a:r>
            <a:endParaRPr lang="ru-RU" sz="2000">
              <a:solidFill>
                <a:srgbClr val="990099"/>
              </a:solidFill>
            </a:endParaRPr>
          </a:p>
        </p:txBody>
      </p:sp>
      <p:sp>
        <p:nvSpPr>
          <p:cNvPr id="9224" name="TextBox 7"/>
          <p:cNvSpPr txBox="1">
            <a:spLocks noChangeArrowheads="1"/>
          </p:cNvSpPr>
          <p:nvPr/>
        </p:nvSpPr>
        <p:spPr bwMode="auto">
          <a:xfrm>
            <a:off x="7380288" y="1692275"/>
            <a:ext cx="16319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q</a:t>
            </a:r>
            <a:r>
              <a:rPr lang="en-GB" sz="1600" baseline="-25000">
                <a:solidFill>
                  <a:srgbClr val="CC3399"/>
                </a:solidFill>
              </a:rPr>
              <a:t>52-57</a:t>
            </a:r>
            <a:r>
              <a:rPr lang="en-US" sz="1600">
                <a:solidFill>
                  <a:srgbClr val="CC3399"/>
                </a:solidFill>
              </a:rPr>
              <a:t>(0)= </a:t>
            </a:r>
            <a:r>
              <a:rPr lang="ru-RU" sz="1600">
                <a:solidFill>
                  <a:srgbClr val="CC00CC"/>
                </a:solidFill>
              </a:rPr>
              <a:t>–</a:t>
            </a:r>
            <a:r>
              <a:rPr lang="en-US" sz="1600">
                <a:solidFill>
                  <a:srgbClr val="990099"/>
                </a:solidFill>
              </a:rPr>
              <a:t> </a:t>
            </a:r>
            <a:r>
              <a:rPr lang="en-US" sz="1600">
                <a:solidFill>
                  <a:srgbClr val="CC3399"/>
                </a:solidFill>
              </a:rPr>
              <a:t>0.3</a:t>
            </a:r>
            <a:endParaRPr lang="ru-RU" sz="1600" i="1">
              <a:solidFill>
                <a:srgbClr val="CC3399"/>
              </a:solidFill>
            </a:endParaRPr>
          </a:p>
        </p:txBody>
      </p:sp>
      <p:sp>
        <p:nvSpPr>
          <p:cNvPr id="9225" name="TextBox 8"/>
          <p:cNvSpPr txBox="1">
            <a:spLocks noChangeArrowheads="1"/>
          </p:cNvSpPr>
          <p:nvPr/>
        </p:nvSpPr>
        <p:spPr bwMode="auto">
          <a:xfrm>
            <a:off x="5711825" y="1692275"/>
            <a:ext cx="15240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q</a:t>
            </a:r>
            <a:r>
              <a:rPr lang="en-GB" sz="1600" baseline="-25000">
                <a:solidFill>
                  <a:srgbClr val="CC3399"/>
                </a:solidFill>
              </a:rPr>
              <a:t>52-57</a:t>
            </a:r>
            <a:r>
              <a:rPr lang="en-US" sz="1600">
                <a:solidFill>
                  <a:srgbClr val="CC3399"/>
                </a:solidFill>
              </a:rPr>
              <a:t>(0)=0.3</a:t>
            </a:r>
            <a:endParaRPr lang="ru-RU" sz="1600" i="1">
              <a:solidFill>
                <a:srgbClr val="CC3399"/>
              </a:solidFill>
            </a:endParaRPr>
          </a:p>
        </p:txBody>
      </p:sp>
      <p:sp>
        <p:nvSpPr>
          <p:cNvPr id="9226"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ru-RU"/>
          </a:p>
        </p:txBody>
      </p:sp>
      <p:graphicFrame>
        <p:nvGraphicFramePr>
          <p:cNvPr id="9227" name="Object 10"/>
          <p:cNvGraphicFramePr>
            <a:graphicFrameLocks noChangeAspect="1"/>
          </p:cNvGraphicFramePr>
          <p:nvPr/>
        </p:nvGraphicFramePr>
        <p:xfrm>
          <a:off x="468313" y="2349500"/>
          <a:ext cx="2228850" cy="573088"/>
        </p:xfrm>
        <a:graphic>
          <a:graphicData uri="http://schemas.openxmlformats.org/presentationml/2006/ole">
            <mc:AlternateContent xmlns:mc="http://schemas.openxmlformats.org/markup-compatibility/2006">
              <mc:Choice xmlns:v="urn:schemas-microsoft-com:vml" Requires="v">
                <p:oleObj spid="_x0000_s9237" name="Equation" r:id="rId7" imgW="1308100" imgH="330200" progId="Equation.DSMT4">
                  <p:embed/>
                </p:oleObj>
              </mc:Choice>
              <mc:Fallback>
                <p:oleObj name="Equation" r:id="rId7" imgW="1308100" imgH="330200" progId="Equation.DSMT4">
                  <p:embed/>
                  <p:pic>
                    <p:nvPicPr>
                      <p:cNvPr id="0" name="Object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68313" y="2349500"/>
                        <a:ext cx="2228850" cy="573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9228" name="Rectangle 3"/>
          <p:cNvSpPr>
            <a:spLocks noChangeArrowheads="1"/>
          </p:cNvSpPr>
          <p:nvPr/>
        </p:nvSpPr>
        <p:spPr bwMode="auto">
          <a:xfrm>
            <a:off x="0" y="3333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ru-RU"/>
          </a:p>
        </p:txBody>
      </p:sp>
      <p:sp>
        <p:nvSpPr>
          <p:cNvPr id="9229" name="TextBox 12"/>
          <p:cNvSpPr txBox="1">
            <a:spLocks noChangeArrowheads="1"/>
          </p:cNvSpPr>
          <p:nvPr/>
        </p:nvSpPr>
        <p:spPr bwMode="auto">
          <a:xfrm>
            <a:off x="755650" y="1989138"/>
            <a:ext cx="26638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a:t>Denotement </a:t>
            </a:r>
            <a:r>
              <a:rPr lang="ru-RU"/>
              <a:t>: </a:t>
            </a:r>
          </a:p>
        </p:txBody>
      </p:sp>
      <p:sp>
        <p:nvSpPr>
          <p:cNvPr id="14" name="Oval 13"/>
          <p:cNvSpPr/>
          <p:nvPr/>
        </p:nvSpPr>
        <p:spPr>
          <a:xfrm>
            <a:off x="209550" y="1844675"/>
            <a:ext cx="3071813" cy="1295400"/>
          </a:xfrm>
          <a:prstGeom prst="ellipse">
            <a:avLst/>
          </a:prstGeom>
          <a:solidFill>
            <a:srgbClr val="FFCCFF">
              <a:alpha val="2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pic>
        <p:nvPicPr>
          <p:cNvPr id="9231" name="Picture 18"/>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2506663" y="3975100"/>
            <a:ext cx="2355850" cy="2767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32" name="Picture 19"/>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187325" y="3951288"/>
            <a:ext cx="2357438" cy="279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33" name="TextBox 1"/>
          <p:cNvSpPr txBox="1">
            <a:spLocks noChangeArrowheads="1"/>
          </p:cNvSpPr>
          <p:nvPr/>
        </p:nvSpPr>
        <p:spPr bwMode="auto">
          <a:xfrm>
            <a:off x="4535488" y="1074738"/>
            <a:ext cx="4573587"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ru-RU" sz="2000" i="1">
                <a:solidFill>
                  <a:srgbClr val="990099"/>
                </a:solidFill>
                <a:sym typeface="Symbol" pitchFamily="18" charset="2"/>
              </a:rPr>
              <a:t></a:t>
            </a:r>
            <a:r>
              <a:rPr lang="en-GB" sz="2000" i="1" baseline="-25000">
                <a:solidFill>
                  <a:srgbClr val="990099"/>
                </a:solidFill>
              </a:rPr>
              <a:t>e</a:t>
            </a:r>
            <a:r>
              <a:rPr lang="ru-RU" sz="2000">
                <a:solidFill>
                  <a:srgbClr val="990099"/>
                </a:solidFill>
              </a:rPr>
              <a:t>=18, </a:t>
            </a:r>
            <a:r>
              <a:rPr lang="ru-RU" sz="2000">
                <a:solidFill>
                  <a:srgbClr val="990099"/>
                </a:solidFill>
                <a:sym typeface="Symbol" pitchFamily="18" charset="2"/>
              </a:rPr>
              <a:t></a:t>
            </a:r>
            <a:r>
              <a:rPr lang="en-GB" sz="2000" i="1" baseline="-25000">
                <a:solidFill>
                  <a:srgbClr val="990099"/>
                </a:solidFill>
              </a:rPr>
              <a:t>e</a:t>
            </a:r>
            <a:r>
              <a:rPr lang="en-US" sz="2000" i="1" baseline="-25000">
                <a:solidFill>
                  <a:srgbClr val="990099"/>
                </a:solidFill>
              </a:rPr>
              <a:t>l</a:t>
            </a:r>
            <a:r>
              <a:rPr lang="ru-RU" sz="2000">
                <a:solidFill>
                  <a:srgbClr val="990099"/>
                </a:solidFill>
              </a:rPr>
              <a:t> =42.5, </a:t>
            </a:r>
            <a:r>
              <a:rPr lang="ru-RU" sz="2000">
                <a:solidFill>
                  <a:srgbClr val="990099"/>
                </a:solidFill>
                <a:sym typeface="Symbol" pitchFamily="18" charset="2"/>
              </a:rPr>
              <a:t></a:t>
            </a:r>
            <a:r>
              <a:rPr lang="en-GB" sz="2000" i="1" baseline="-25000">
                <a:solidFill>
                  <a:srgbClr val="990099"/>
                </a:solidFill>
              </a:rPr>
              <a:t>h</a:t>
            </a:r>
            <a:r>
              <a:rPr lang="ru-RU" sz="2000">
                <a:solidFill>
                  <a:srgbClr val="990099"/>
                </a:solidFill>
              </a:rPr>
              <a:t>=0, </a:t>
            </a:r>
            <a:r>
              <a:rPr lang="en-US" sz="2000" i="1">
                <a:solidFill>
                  <a:srgbClr val="990099"/>
                </a:solidFill>
                <a:sym typeface="Symbol" pitchFamily="18" charset="2"/>
              </a:rPr>
              <a:t></a:t>
            </a:r>
            <a:r>
              <a:rPr lang="en-GB" sz="2000" i="1" baseline="-25000">
                <a:solidFill>
                  <a:srgbClr val="990099"/>
                </a:solidFill>
              </a:rPr>
              <a:t>bond </a:t>
            </a:r>
            <a:r>
              <a:rPr lang="ru-RU" sz="2000">
                <a:solidFill>
                  <a:srgbClr val="990099"/>
                </a:solidFill>
              </a:rPr>
              <a:t>=0.2</a:t>
            </a:r>
            <a:r>
              <a:rPr lang="en-US" sz="2000">
                <a:solidFill>
                  <a:srgbClr val="990099"/>
                </a:solidFill>
              </a:rPr>
              <a:t>, </a:t>
            </a:r>
            <a:r>
              <a:rPr lang="ru-RU" sz="2000">
                <a:solidFill>
                  <a:srgbClr val="990099"/>
                </a:solidFill>
              </a:rPr>
              <a:t>Г=0.001 </a:t>
            </a:r>
          </a:p>
          <a:p>
            <a:pPr eaLnBrk="1" hangingPunct="1"/>
            <a:endParaRPr lang="ru-RU"/>
          </a:p>
        </p:txBody>
      </p:sp>
      <p:sp>
        <p:nvSpPr>
          <p:cNvPr id="9234" name="TextBox 17"/>
          <p:cNvSpPr txBox="1">
            <a:spLocks noChangeArrowheads="1"/>
          </p:cNvSpPr>
          <p:nvPr/>
        </p:nvSpPr>
        <p:spPr bwMode="auto">
          <a:xfrm>
            <a:off x="923925" y="3160713"/>
            <a:ext cx="364807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FF0066"/>
                </a:solidFill>
              </a:rPr>
              <a:t>q</a:t>
            </a:r>
            <a:r>
              <a:rPr lang="en-GB" sz="1600" i="1" baseline="-25000">
                <a:solidFill>
                  <a:srgbClr val="FF0066"/>
                </a:solidFill>
              </a:rPr>
              <a:t>n</a:t>
            </a:r>
            <a:r>
              <a:rPr lang="en-US" sz="1600">
                <a:solidFill>
                  <a:srgbClr val="FF0066"/>
                </a:solidFill>
              </a:rPr>
              <a:t>(0)</a:t>
            </a:r>
            <a:r>
              <a:rPr lang="ru-RU" sz="1600">
                <a:solidFill>
                  <a:srgbClr val="FF0066"/>
                </a:solidFill>
              </a:rPr>
              <a:t> – </a:t>
            </a:r>
            <a:r>
              <a:rPr lang="en-US" sz="1600">
                <a:solidFill>
                  <a:srgbClr val="FF0066"/>
                </a:solidFill>
              </a:rPr>
              <a:t>has the form (3) with different signs for sites displacements formed </a:t>
            </a:r>
          </a:p>
          <a:p>
            <a:pPr eaLnBrk="1" hangingPunct="1"/>
            <a:r>
              <a:rPr lang="en-US" sz="1600">
                <a:solidFill>
                  <a:srgbClr val="FF0066"/>
                </a:solidFill>
              </a:rPr>
              <a:t>by the steady polaron in the chain</a:t>
            </a:r>
            <a:endParaRPr lang="ru-RU" sz="1600" i="1">
              <a:solidFill>
                <a:srgbClr val="FF0066"/>
              </a:solidFill>
            </a:endParaRPr>
          </a:p>
        </p:txBody>
      </p:sp>
      <p:sp>
        <p:nvSpPr>
          <p:cNvPr id="3" name="Down Arrow 2"/>
          <p:cNvSpPr/>
          <p:nvPr/>
        </p:nvSpPr>
        <p:spPr>
          <a:xfrm>
            <a:off x="803275" y="3284538"/>
            <a:ext cx="168275" cy="595312"/>
          </a:xfrm>
          <a:prstGeom prst="downArrow">
            <a:avLst/>
          </a:prstGeom>
          <a:solidFill>
            <a:srgbClr val="FF669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22" name="Down Arrow 21"/>
          <p:cNvSpPr/>
          <p:nvPr/>
        </p:nvSpPr>
        <p:spPr>
          <a:xfrm>
            <a:off x="4122738" y="3448050"/>
            <a:ext cx="169862" cy="593725"/>
          </a:xfrm>
          <a:prstGeom prst="downArrow">
            <a:avLst/>
          </a:prstGeom>
          <a:solidFill>
            <a:srgbClr val="FF6699"/>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4"/>
          <p:cNvSpPr txBox="1">
            <a:spLocks noChangeArrowheads="1"/>
          </p:cNvSpPr>
          <p:nvPr/>
        </p:nvSpPr>
        <p:spPr bwMode="auto">
          <a:xfrm>
            <a:off x="539750" y="115888"/>
            <a:ext cx="7991475"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US" sz="2800"/>
              <a:t>Examples of the localized excitations </a:t>
            </a:r>
          </a:p>
          <a:p>
            <a:pPr algn="ctr" eaLnBrk="1" hangingPunct="1"/>
            <a:r>
              <a:rPr lang="en-US" sz="2800"/>
              <a:t>in the absence of a polaron in the chain</a:t>
            </a:r>
            <a:r>
              <a:rPr lang="en-US" sz="2800">
                <a:solidFill>
                  <a:schemeClr val="tx2"/>
                </a:solidFill>
              </a:rPr>
              <a:t>.</a:t>
            </a:r>
            <a:r>
              <a:rPr lang="ru-RU" sz="2800" b="1">
                <a:solidFill>
                  <a:schemeClr val="tx2"/>
                </a:solidFill>
              </a:rPr>
              <a:t/>
            </a:r>
            <a:br>
              <a:rPr lang="ru-RU" sz="2800" b="1">
                <a:solidFill>
                  <a:schemeClr val="tx2"/>
                </a:solidFill>
              </a:rPr>
            </a:br>
            <a:r>
              <a:rPr lang="ru-RU" sz="4000">
                <a:solidFill>
                  <a:schemeClr val="tx2"/>
                </a:solidFill>
              </a:rPr>
              <a:t> </a:t>
            </a:r>
            <a:endParaRPr lang="ru-RU" sz="2000">
              <a:solidFill>
                <a:schemeClr val="tx2"/>
              </a:solidFill>
            </a:endParaRPr>
          </a:p>
        </p:txBody>
      </p:sp>
      <p:pic>
        <p:nvPicPr>
          <p:cNvPr id="10243"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68300" y="2060575"/>
            <a:ext cx="1971675" cy="233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68300" y="4392613"/>
            <a:ext cx="1971675" cy="2312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5" name="TextBox 3"/>
          <p:cNvSpPr txBox="1">
            <a:spLocks noChangeArrowheads="1"/>
          </p:cNvSpPr>
          <p:nvPr/>
        </p:nvSpPr>
        <p:spPr bwMode="auto">
          <a:xfrm>
            <a:off x="1187450" y="1763713"/>
            <a:ext cx="13684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q</a:t>
            </a:r>
            <a:r>
              <a:rPr lang="en-GB" sz="1600" baseline="-25000">
                <a:solidFill>
                  <a:srgbClr val="CC3399"/>
                </a:solidFill>
              </a:rPr>
              <a:t>52</a:t>
            </a:r>
            <a:r>
              <a:rPr lang="en-US" sz="1600">
                <a:solidFill>
                  <a:srgbClr val="CC3399"/>
                </a:solidFill>
              </a:rPr>
              <a:t>(0) = 0.3</a:t>
            </a:r>
            <a:endParaRPr lang="ru-RU" sz="1600" i="1">
              <a:solidFill>
                <a:srgbClr val="CC3399"/>
              </a:solidFill>
            </a:endParaRPr>
          </a:p>
        </p:txBody>
      </p:sp>
      <p:sp>
        <p:nvSpPr>
          <p:cNvPr id="10246" name="TextBox 4"/>
          <p:cNvSpPr txBox="1">
            <a:spLocks noChangeArrowheads="1"/>
          </p:cNvSpPr>
          <p:nvPr/>
        </p:nvSpPr>
        <p:spPr bwMode="auto">
          <a:xfrm>
            <a:off x="368300" y="1125538"/>
            <a:ext cx="83804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2000">
                <a:solidFill>
                  <a:srgbClr val="990099"/>
                </a:solidFill>
              </a:rPr>
              <a:t>Chain length </a:t>
            </a:r>
            <a:r>
              <a:rPr lang="en-US" sz="2000" i="1">
                <a:solidFill>
                  <a:srgbClr val="990099"/>
                </a:solidFill>
              </a:rPr>
              <a:t>N</a:t>
            </a:r>
            <a:r>
              <a:rPr lang="en-US" sz="2000">
                <a:solidFill>
                  <a:srgbClr val="990099"/>
                </a:solidFill>
              </a:rPr>
              <a:t>=101 sites [1,101]</a:t>
            </a:r>
            <a:r>
              <a:rPr lang="ru-RU" sz="2000">
                <a:solidFill>
                  <a:srgbClr val="990099"/>
                </a:solidFill>
              </a:rPr>
              <a:t>, </a:t>
            </a:r>
            <a:r>
              <a:rPr lang="en-US" sz="2000">
                <a:solidFill>
                  <a:srgbClr val="990099"/>
                </a:solidFill>
              </a:rPr>
              <a:t>center of the chain - site with number</a:t>
            </a:r>
            <a:r>
              <a:rPr lang="ru-RU" sz="2000">
                <a:solidFill>
                  <a:srgbClr val="990099"/>
                </a:solidFill>
              </a:rPr>
              <a:t> </a:t>
            </a:r>
            <a:r>
              <a:rPr lang="en-US" sz="2000" i="1">
                <a:solidFill>
                  <a:srgbClr val="990099"/>
                </a:solidFill>
              </a:rPr>
              <a:t>n</a:t>
            </a:r>
            <a:r>
              <a:rPr lang="en-US" sz="2000">
                <a:solidFill>
                  <a:srgbClr val="990099"/>
                </a:solidFill>
              </a:rPr>
              <a:t>=51</a:t>
            </a:r>
            <a:endParaRPr lang="ru-RU" sz="2000">
              <a:solidFill>
                <a:srgbClr val="990099"/>
              </a:solidFill>
            </a:endParaRPr>
          </a:p>
        </p:txBody>
      </p:sp>
      <p:pic>
        <p:nvPicPr>
          <p:cNvPr id="10247"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603500" y="2060575"/>
            <a:ext cx="1957388" cy="229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8" name="Picture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511425" y="4456113"/>
            <a:ext cx="1916113" cy="2249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9" name="TextBox 8"/>
          <p:cNvSpPr txBox="1">
            <a:spLocks noChangeArrowheads="1"/>
          </p:cNvSpPr>
          <p:nvPr/>
        </p:nvSpPr>
        <p:spPr bwMode="auto">
          <a:xfrm>
            <a:off x="3276600" y="1747838"/>
            <a:ext cx="1439863"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q</a:t>
            </a:r>
            <a:r>
              <a:rPr lang="en-GB" sz="1600" baseline="-25000">
                <a:solidFill>
                  <a:srgbClr val="CC3399"/>
                </a:solidFill>
              </a:rPr>
              <a:t>52</a:t>
            </a:r>
            <a:r>
              <a:rPr lang="en-US" sz="1600">
                <a:solidFill>
                  <a:srgbClr val="CC3399"/>
                </a:solidFill>
              </a:rPr>
              <a:t>(0) = </a:t>
            </a:r>
            <a:r>
              <a:rPr lang="ru-RU" sz="1600">
                <a:solidFill>
                  <a:srgbClr val="CC00CC"/>
                </a:solidFill>
              </a:rPr>
              <a:t>–</a:t>
            </a:r>
            <a:r>
              <a:rPr lang="en-US" sz="1600">
                <a:solidFill>
                  <a:srgbClr val="990099"/>
                </a:solidFill>
              </a:rPr>
              <a:t> </a:t>
            </a:r>
            <a:r>
              <a:rPr lang="en-US" sz="1600">
                <a:solidFill>
                  <a:srgbClr val="CC3399"/>
                </a:solidFill>
              </a:rPr>
              <a:t>0.3</a:t>
            </a:r>
            <a:endParaRPr lang="ru-RU" sz="1600" i="1">
              <a:solidFill>
                <a:srgbClr val="CC3399"/>
              </a:solidFill>
            </a:endParaRPr>
          </a:p>
        </p:txBody>
      </p:sp>
      <p:pic>
        <p:nvPicPr>
          <p:cNvPr id="10250" name="Picture 7"/>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864100" y="2060575"/>
            <a:ext cx="1868488" cy="2228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1" name="Picture 9"/>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630738" y="4484688"/>
            <a:ext cx="1885950" cy="2233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52" name="TextBox 11"/>
          <p:cNvSpPr txBox="1">
            <a:spLocks noChangeArrowheads="1"/>
          </p:cNvSpPr>
          <p:nvPr/>
        </p:nvSpPr>
        <p:spPr bwMode="auto">
          <a:xfrm>
            <a:off x="5207000" y="1700213"/>
            <a:ext cx="16795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q</a:t>
            </a:r>
            <a:r>
              <a:rPr lang="en-GB" sz="1600" baseline="-25000">
                <a:solidFill>
                  <a:srgbClr val="CC3399"/>
                </a:solidFill>
              </a:rPr>
              <a:t>52,53,54</a:t>
            </a:r>
            <a:r>
              <a:rPr lang="en-US" sz="1600">
                <a:solidFill>
                  <a:srgbClr val="CC3399"/>
                </a:solidFill>
              </a:rPr>
              <a:t>(0) = 0.3</a:t>
            </a:r>
            <a:endParaRPr lang="ru-RU" sz="1600" i="1">
              <a:solidFill>
                <a:srgbClr val="CC3399"/>
              </a:solidFill>
            </a:endParaRPr>
          </a:p>
        </p:txBody>
      </p:sp>
      <p:pic>
        <p:nvPicPr>
          <p:cNvPr id="10253" name="Picture 10"/>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996113" y="2090738"/>
            <a:ext cx="1824037" cy="2168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54" name="Picture 12"/>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6886575" y="4400550"/>
            <a:ext cx="1957388" cy="2305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55" name="TextBox 14"/>
          <p:cNvSpPr txBox="1">
            <a:spLocks noChangeArrowheads="1"/>
          </p:cNvSpPr>
          <p:nvPr/>
        </p:nvSpPr>
        <p:spPr bwMode="auto">
          <a:xfrm>
            <a:off x="7286625" y="1700213"/>
            <a:ext cx="17494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q</a:t>
            </a:r>
            <a:r>
              <a:rPr lang="en-GB" sz="1600" baseline="-25000">
                <a:solidFill>
                  <a:srgbClr val="CC3399"/>
                </a:solidFill>
              </a:rPr>
              <a:t>52,53,54</a:t>
            </a:r>
            <a:r>
              <a:rPr lang="en-US" sz="1600">
                <a:solidFill>
                  <a:srgbClr val="CC3399"/>
                </a:solidFill>
              </a:rPr>
              <a:t>(0)= </a:t>
            </a:r>
            <a:r>
              <a:rPr lang="ru-RU" sz="1600">
                <a:solidFill>
                  <a:srgbClr val="CC00CC"/>
                </a:solidFill>
              </a:rPr>
              <a:t>–</a:t>
            </a:r>
            <a:r>
              <a:rPr lang="en-US" sz="1600">
                <a:solidFill>
                  <a:srgbClr val="990099"/>
                </a:solidFill>
              </a:rPr>
              <a:t> </a:t>
            </a:r>
            <a:r>
              <a:rPr lang="en-US" sz="1600">
                <a:solidFill>
                  <a:srgbClr val="CC3399"/>
                </a:solidFill>
              </a:rPr>
              <a:t>0.3 </a:t>
            </a:r>
            <a:endParaRPr lang="ru-RU" sz="1600" i="1">
              <a:solidFill>
                <a:srgbClr val="CC3399"/>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4"/>
          <p:cNvSpPr txBox="1">
            <a:spLocks noChangeArrowheads="1"/>
          </p:cNvSpPr>
          <p:nvPr/>
        </p:nvSpPr>
        <p:spPr bwMode="auto">
          <a:xfrm>
            <a:off x="539750" y="115888"/>
            <a:ext cx="7991475"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US" sz="2800"/>
              <a:t>Examples of the localized excitations </a:t>
            </a:r>
          </a:p>
          <a:p>
            <a:pPr algn="ctr" eaLnBrk="1" hangingPunct="1"/>
            <a:r>
              <a:rPr lang="en-US" sz="2800"/>
              <a:t>in the absence of a polaron in the chain</a:t>
            </a:r>
            <a:r>
              <a:rPr lang="en-US" sz="2800">
                <a:solidFill>
                  <a:schemeClr val="tx2"/>
                </a:solidFill>
              </a:rPr>
              <a:t>.</a:t>
            </a:r>
            <a:br>
              <a:rPr lang="en-US" sz="2800">
                <a:solidFill>
                  <a:schemeClr val="tx2"/>
                </a:solidFill>
              </a:rPr>
            </a:br>
            <a:r>
              <a:rPr lang="ru-RU" sz="2800" b="1">
                <a:solidFill>
                  <a:schemeClr val="tx2"/>
                </a:solidFill>
              </a:rPr>
              <a:t/>
            </a:r>
            <a:br>
              <a:rPr lang="ru-RU" sz="2800" b="1">
                <a:solidFill>
                  <a:schemeClr val="tx2"/>
                </a:solidFill>
              </a:rPr>
            </a:br>
            <a:r>
              <a:rPr lang="ru-RU" sz="4000">
                <a:solidFill>
                  <a:schemeClr val="tx2"/>
                </a:solidFill>
              </a:rPr>
              <a:t> </a:t>
            </a:r>
            <a:endParaRPr lang="ru-RU" sz="2000">
              <a:solidFill>
                <a:schemeClr val="tx2"/>
              </a:solidFill>
            </a:endParaRPr>
          </a:p>
        </p:txBody>
      </p:sp>
      <p:sp>
        <p:nvSpPr>
          <p:cNvPr id="11267" name="TextBox 14"/>
          <p:cNvSpPr txBox="1">
            <a:spLocks noChangeArrowheads="1"/>
          </p:cNvSpPr>
          <p:nvPr/>
        </p:nvSpPr>
        <p:spPr bwMode="auto">
          <a:xfrm>
            <a:off x="6948488" y="1212850"/>
            <a:ext cx="20161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52,53,54</a:t>
            </a:r>
            <a:r>
              <a:rPr lang="en-US" sz="1600">
                <a:solidFill>
                  <a:srgbClr val="CC3399"/>
                </a:solidFill>
              </a:rPr>
              <a:t>(0) = </a:t>
            </a:r>
            <a:r>
              <a:rPr lang="ru-RU" sz="1600">
                <a:solidFill>
                  <a:srgbClr val="CC00CC"/>
                </a:solidFill>
              </a:rPr>
              <a:t>–</a:t>
            </a:r>
            <a:r>
              <a:rPr lang="en-US" sz="1600">
                <a:solidFill>
                  <a:srgbClr val="990099"/>
                </a:solidFill>
              </a:rPr>
              <a:t> </a:t>
            </a:r>
            <a:r>
              <a:rPr lang="en-US" sz="1600">
                <a:solidFill>
                  <a:srgbClr val="CC3399"/>
                </a:solidFill>
              </a:rPr>
              <a:t>0.3</a:t>
            </a:r>
            <a:r>
              <a:rPr lang="ru-RU" sz="1600">
                <a:solidFill>
                  <a:srgbClr val="CC3399"/>
                </a:solidFill>
              </a:rPr>
              <a:t> </a:t>
            </a:r>
            <a:endParaRPr lang="ru-RU" sz="1600" i="1">
              <a:solidFill>
                <a:srgbClr val="CC3399"/>
              </a:solidFill>
            </a:endParaRPr>
          </a:p>
        </p:txBody>
      </p:sp>
      <p:pic>
        <p:nvPicPr>
          <p:cNvPr id="11268"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68538" y="4149725"/>
            <a:ext cx="1971675" cy="2328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484438" y="1606550"/>
            <a:ext cx="1890712" cy="223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50825" y="4178300"/>
            <a:ext cx="1901825" cy="223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1"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04800" y="1606550"/>
            <a:ext cx="2009775"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2" name="Picture 6"/>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622800" y="4167188"/>
            <a:ext cx="1893888" cy="2262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3" name="Picture 7"/>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527550" y="1590675"/>
            <a:ext cx="1989138" cy="2343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4" name="Picture 9"/>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732588" y="1582738"/>
            <a:ext cx="1892300" cy="223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5" name="Picture 10"/>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6670675" y="4087813"/>
            <a:ext cx="2016125" cy="2390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76" name="TextBox 14"/>
          <p:cNvSpPr txBox="1">
            <a:spLocks noChangeArrowheads="1"/>
          </p:cNvSpPr>
          <p:nvPr/>
        </p:nvSpPr>
        <p:spPr bwMode="auto">
          <a:xfrm>
            <a:off x="4889500" y="1196975"/>
            <a:ext cx="178117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52,53,54</a:t>
            </a:r>
            <a:r>
              <a:rPr lang="en-US" sz="1600">
                <a:solidFill>
                  <a:srgbClr val="CC3399"/>
                </a:solidFill>
              </a:rPr>
              <a:t>(0) = 0.3</a:t>
            </a:r>
            <a:endParaRPr lang="ru-RU" sz="1600" i="1">
              <a:solidFill>
                <a:srgbClr val="CC3399"/>
              </a:solidFill>
            </a:endParaRPr>
          </a:p>
        </p:txBody>
      </p:sp>
      <p:sp>
        <p:nvSpPr>
          <p:cNvPr id="11277" name="TextBox 14"/>
          <p:cNvSpPr txBox="1">
            <a:spLocks noChangeArrowheads="1"/>
          </p:cNvSpPr>
          <p:nvPr/>
        </p:nvSpPr>
        <p:spPr bwMode="auto">
          <a:xfrm>
            <a:off x="3203575" y="1258888"/>
            <a:ext cx="164306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52</a:t>
            </a:r>
            <a:r>
              <a:rPr lang="en-US" sz="1600">
                <a:solidFill>
                  <a:srgbClr val="CC3399"/>
                </a:solidFill>
              </a:rPr>
              <a:t>(0) = </a:t>
            </a:r>
            <a:r>
              <a:rPr lang="ru-RU" sz="1600">
                <a:solidFill>
                  <a:srgbClr val="CC00CC"/>
                </a:solidFill>
              </a:rPr>
              <a:t>–</a:t>
            </a:r>
            <a:r>
              <a:rPr lang="en-US" sz="1600">
                <a:solidFill>
                  <a:srgbClr val="990099"/>
                </a:solidFill>
              </a:rPr>
              <a:t> </a:t>
            </a:r>
            <a:r>
              <a:rPr lang="en-US" sz="1600">
                <a:solidFill>
                  <a:srgbClr val="CC3399"/>
                </a:solidFill>
              </a:rPr>
              <a:t>0.3</a:t>
            </a:r>
            <a:endParaRPr lang="ru-RU" sz="1600" i="1">
              <a:solidFill>
                <a:srgbClr val="CC3399"/>
              </a:solidFill>
            </a:endParaRPr>
          </a:p>
        </p:txBody>
      </p:sp>
      <p:sp>
        <p:nvSpPr>
          <p:cNvPr id="11278" name="TextBox 14"/>
          <p:cNvSpPr txBox="1">
            <a:spLocks noChangeArrowheads="1"/>
          </p:cNvSpPr>
          <p:nvPr/>
        </p:nvSpPr>
        <p:spPr bwMode="auto">
          <a:xfrm>
            <a:off x="1128713" y="1258888"/>
            <a:ext cx="164306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52</a:t>
            </a:r>
            <a:r>
              <a:rPr lang="en-US" sz="1600">
                <a:solidFill>
                  <a:srgbClr val="CC3399"/>
                </a:solidFill>
              </a:rPr>
              <a:t>(0) = 0.3</a:t>
            </a:r>
            <a:endParaRPr lang="ru-RU" sz="1600" i="1">
              <a:solidFill>
                <a:srgbClr val="CC3399"/>
              </a:solidFill>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4"/>
          <p:cNvSpPr txBox="1">
            <a:spLocks noChangeArrowheads="1"/>
          </p:cNvSpPr>
          <p:nvPr/>
        </p:nvSpPr>
        <p:spPr bwMode="auto">
          <a:xfrm>
            <a:off x="539750" y="115888"/>
            <a:ext cx="7991475"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r>
              <a:rPr lang="en-US" sz="2800"/>
              <a:t>Examples of the localized excitations </a:t>
            </a:r>
          </a:p>
          <a:p>
            <a:pPr algn="ctr" eaLnBrk="1" hangingPunct="1"/>
            <a:r>
              <a:rPr lang="en-US" sz="2800"/>
              <a:t>in the absence of a polaron in the chain</a:t>
            </a:r>
            <a:r>
              <a:rPr lang="en-US" sz="2800">
                <a:solidFill>
                  <a:schemeClr val="tx2"/>
                </a:solidFill>
              </a:rPr>
              <a:t>.</a:t>
            </a:r>
            <a:r>
              <a:rPr lang="ru-RU" sz="2800" b="1">
                <a:solidFill>
                  <a:schemeClr val="tx2"/>
                </a:solidFill>
              </a:rPr>
              <a:t/>
            </a:r>
            <a:br>
              <a:rPr lang="ru-RU" sz="2800" b="1">
                <a:solidFill>
                  <a:schemeClr val="tx2"/>
                </a:solidFill>
              </a:rPr>
            </a:br>
            <a:r>
              <a:rPr lang="ru-RU" sz="4000">
                <a:solidFill>
                  <a:schemeClr val="tx2"/>
                </a:solidFill>
              </a:rPr>
              <a:t> </a:t>
            </a:r>
            <a:endParaRPr lang="ru-RU" sz="2000">
              <a:solidFill>
                <a:schemeClr val="tx2"/>
              </a:solidFill>
            </a:endParaRPr>
          </a:p>
        </p:txBody>
      </p:sp>
      <p:pic>
        <p:nvPicPr>
          <p:cNvPr id="12291"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58800" y="1557338"/>
            <a:ext cx="2141538" cy="2517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2"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14350" y="4221163"/>
            <a:ext cx="2016125" cy="239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3"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132138" y="1520825"/>
            <a:ext cx="2160587" cy="255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059113" y="4148138"/>
            <a:ext cx="2076450" cy="245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5" name="TextBox 14"/>
          <p:cNvSpPr txBox="1">
            <a:spLocks noChangeArrowheads="1"/>
          </p:cNvSpPr>
          <p:nvPr/>
        </p:nvSpPr>
        <p:spPr bwMode="auto">
          <a:xfrm>
            <a:off x="7054850" y="1187450"/>
            <a:ext cx="18383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52,53,54</a:t>
            </a:r>
            <a:r>
              <a:rPr lang="en-US" sz="1600">
                <a:solidFill>
                  <a:srgbClr val="CC3399"/>
                </a:solidFill>
              </a:rPr>
              <a:t>(0)= </a:t>
            </a:r>
            <a:r>
              <a:rPr lang="ru-RU" sz="1600">
                <a:solidFill>
                  <a:srgbClr val="CC00CC"/>
                </a:solidFill>
              </a:rPr>
              <a:t>–</a:t>
            </a:r>
            <a:r>
              <a:rPr lang="en-US" sz="1600">
                <a:solidFill>
                  <a:srgbClr val="CC00CC"/>
                </a:solidFill>
              </a:rPr>
              <a:t> </a:t>
            </a:r>
            <a:r>
              <a:rPr lang="en-US" sz="1600">
                <a:solidFill>
                  <a:srgbClr val="CC3399"/>
                </a:solidFill>
              </a:rPr>
              <a:t>0.3</a:t>
            </a:r>
            <a:endParaRPr lang="ru-RU" sz="1600" i="1">
              <a:solidFill>
                <a:srgbClr val="CC3399"/>
              </a:solidFill>
            </a:endParaRPr>
          </a:p>
        </p:txBody>
      </p:sp>
      <p:sp>
        <p:nvSpPr>
          <p:cNvPr id="12296" name="TextBox 14"/>
          <p:cNvSpPr txBox="1">
            <a:spLocks noChangeArrowheads="1"/>
          </p:cNvSpPr>
          <p:nvPr/>
        </p:nvSpPr>
        <p:spPr bwMode="auto">
          <a:xfrm>
            <a:off x="163513" y="1139825"/>
            <a:ext cx="27178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52,54</a:t>
            </a:r>
            <a:r>
              <a:rPr lang="en-US" sz="1600">
                <a:solidFill>
                  <a:srgbClr val="CC3399"/>
                </a:solidFill>
              </a:rPr>
              <a:t>(0)= </a:t>
            </a:r>
            <a:r>
              <a:rPr lang="ru-RU" sz="1600">
                <a:solidFill>
                  <a:srgbClr val="CC00CC"/>
                </a:solidFill>
              </a:rPr>
              <a:t>–</a:t>
            </a:r>
            <a:r>
              <a:rPr lang="en-US" sz="1600">
                <a:solidFill>
                  <a:srgbClr val="990099"/>
                </a:solidFill>
              </a:rPr>
              <a:t> </a:t>
            </a:r>
            <a:r>
              <a:rPr lang="en-US" sz="1600">
                <a:solidFill>
                  <a:srgbClr val="CC3399"/>
                </a:solidFill>
              </a:rPr>
              <a:t>0.3, </a:t>
            </a:r>
            <a:r>
              <a:rPr lang="en-US" sz="1600" i="1">
                <a:solidFill>
                  <a:srgbClr val="CC3399"/>
                </a:solidFill>
              </a:rPr>
              <a:t>v</a:t>
            </a:r>
            <a:r>
              <a:rPr lang="en-GB" sz="1600" baseline="-25000">
                <a:solidFill>
                  <a:srgbClr val="CC3399"/>
                </a:solidFill>
              </a:rPr>
              <a:t>53</a:t>
            </a:r>
            <a:r>
              <a:rPr lang="en-US" sz="1600">
                <a:solidFill>
                  <a:srgbClr val="CC3399"/>
                </a:solidFill>
              </a:rPr>
              <a:t>(0) = +0.3</a:t>
            </a:r>
            <a:endParaRPr lang="ru-RU" sz="1600" i="1">
              <a:solidFill>
                <a:srgbClr val="CC3399"/>
              </a:solidFill>
            </a:endParaRPr>
          </a:p>
        </p:txBody>
      </p:sp>
      <p:pic>
        <p:nvPicPr>
          <p:cNvPr id="12297" name="Picture 8"/>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732588" y="1582738"/>
            <a:ext cx="1892300" cy="223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8" name="Picture 9"/>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670675" y="4087813"/>
            <a:ext cx="2016125" cy="2390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9" name="TextBox 14"/>
          <p:cNvSpPr txBox="1">
            <a:spLocks noChangeArrowheads="1"/>
          </p:cNvSpPr>
          <p:nvPr/>
        </p:nvSpPr>
        <p:spPr bwMode="auto">
          <a:xfrm>
            <a:off x="3059113" y="1154113"/>
            <a:ext cx="26511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52,54</a:t>
            </a:r>
            <a:r>
              <a:rPr lang="en-US" sz="1600">
                <a:solidFill>
                  <a:srgbClr val="CC3399"/>
                </a:solidFill>
              </a:rPr>
              <a:t>(0) = +0.3, </a:t>
            </a:r>
            <a:r>
              <a:rPr lang="en-US" sz="1600" i="1">
                <a:solidFill>
                  <a:srgbClr val="CC3399"/>
                </a:solidFill>
              </a:rPr>
              <a:t>v</a:t>
            </a:r>
            <a:r>
              <a:rPr lang="en-GB" sz="1600" baseline="-25000">
                <a:solidFill>
                  <a:srgbClr val="CC3399"/>
                </a:solidFill>
              </a:rPr>
              <a:t>53</a:t>
            </a:r>
            <a:r>
              <a:rPr lang="en-US" sz="1600">
                <a:solidFill>
                  <a:srgbClr val="CC3399"/>
                </a:solidFill>
              </a:rPr>
              <a:t>(0)= </a:t>
            </a:r>
            <a:r>
              <a:rPr lang="ru-RU" sz="1600">
                <a:solidFill>
                  <a:srgbClr val="CC00CC"/>
                </a:solidFill>
              </a:rPr>
              <a:t>–</a:t>
            </a:r>
            <a:r>
              <a:rPr lang="en-US" sz="1600">
                <a:solidFill>
                  <a:srgbClr val="CC00CC"/>
                </a:solidFill>
              </a:rPr>
              <a:t> </a:t>
            </a:r>
            <a:r>
              <a:rPr lang="en-US" sz="1600">
                <a:solidFill>
                  <a:srgbClr val="CC3399"/>
                </a:solidFill>
              </a:rPr>
              <a:t>0.3</a:t>
            </a:r>
            <a:endParaRPr lang="ru-RU" sz="1600" i="1">
              <a:solidFill>
                <a:srgbClr val="CC3399"/>
              </a:solidFill>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
          <p:cNvSpPr>
            <a:spLocks noChangeArrowheads="1"/>
          </p:cNvSpPr>
          <p:nvPr/>
        </p:nvSpPr>
        <p:spPr bwMode="auto">
          <a:xfrm>
            <a:off x="511175" y="115888"/>
            <a:ext cx="8208963"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r>
              <a:rPr lang="en-US" sz="2800"/>
              <a:t>Polaron motion</a:t>
            </a:r>
            <a:r>
              <a:rPr lang="ru-RU" sz="2800"/>
              <a:t> in the homogeneous </a:t>
            </a:r>
            <a:r>
              <a:rPr lang="en-US" sz="2800" i="1"/>
              <a:t>G</a:t>
            </a:r>
            <a:r>
              <a:rPr lang="en-US" sz="2800" b="1"/>
              <a:t>/</a:t>
            </a:r>
            <a:r>
              <a:rPr lang="en-US" sz="2800" i="1"/>
              <a:t>C </a:t>
            </a:r>
            <a:r>
              <a:rPr lang="ru-RU" sz="2800"/>
              <a:t>DNA chain </a:t>
            </a:r>
            <a:endParaRPr lang="en-US" sz="2800"/>
          </a:p>
          <a:p>
            <a:pPr algn="ctr"/>
            <a:r>
              <a:rPr lang="en-US" sz="2800"/>
              <a:t>in the presence of localized excitations in the chain</a:t>
            </a:r>
            <a:r>
              <a:rPr lang="ru-RU" sz="2800"/>
              <a:t>, including breathers or bubbles.</a:t>
            </a:r>
            <a:endParaRPr lang="ru-RU"/>
          </a:p>
        </p:txBody>
      </p:sp>
      <p:pic>
        <p:nvPicPr>
          <p:cNvPr id="13315"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5263" y="3500438"/>
            <a:ext cx="3522662" cy="259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6" name="TextBox 8"/>
          <p:cNvSpPr txBox="1">
            <a:spLocks noChangeArrowheads="1"/>
          </p:cNvSpPr>
          <p:nvPr/>
        </p:nvSpPr>
        <p:spPr bwMode="auto">
          <a:xfrm>
            <a:off x="3848100" y="4195763"/>
            <a:ext cx="5260975" cy="120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1800" i="1"/>
              <a:t>Polaron of the form (3) </a:t>
            </a:r>
            <a:r>
              <a:rPr lang="ru-RU" sz="1800" i="1"/>
              <a:t>which is close to the steady polaron </a:t>
            </a:r>
            <a:r>
              <a:rPr lang="en-US" sz="1800" i="1"/>
              <a:t>under the following values of the parameters:</a:t>
            </a:r>
            <a:endParaRPr lang="ru-RU" sz="1800" i="1"/>
          </a:p>
          <a:p>
            <a:pPr eaLnBrk="1" hangingPunct="1"/>
            <a:r>
              <a:rPr lang="ru-RU" sz="1800" i="1">
                <a:sym typeface="Symbol" pitchFamily="18" charset="2"/>
              </a:rPr>
              <a:t></a:t>
            </a:r>
            <a:r>
              <a:rPr lang="en-GB" sz="1800" i="1" baseline="-25000"/>
              <a:t>e</a:t>
            </a:r>
            <a:r>
              <a:rPr lang="ru-RU" sz="1800"/>
              <a:t>=18, </a:t>
            </a:r>
            <a:r>
              <a:rPr lang="ru-RU" sz="1800">
                <a:sym typeface="Symbol" pitchFamily="18" charset="2"/>
              </a:rPr>
              <a:t></a:t>
            </a:r>
            <a:r>
              <a:rPr lang="en-GB" sz="1800" i="1" baseline="-25000"/>
              <a:t>e</a:t>
            </a:r>
            <a:r>
              <a:rPr lang="en-US" sz="1800" i="1" baseline="-25000"/>
              <a:t>l</a:t>
            </a:r>
            <a:r>
              <a:rPr lang="ru-RU" sz="1800"/>
              <a:t> =42.5, </a:t>
            </a:r>
            <a:r>
              <a:rPr lang="ru-RU" sz="1800">
                <a:sym typeface="Symbol" pitchFamily="18" charset="2"/>
              </a:rPr>
              <a:t></a:t>
            </a:r>
            <a:r>
              <a:rPr lang="en-GB" sz="1800" i="1" baseline="-25000"/>
              <a:t>h</a:t>
            </a:r>
            <a:r>
              <a:rPr lang="ru-RU" sz="1800"/>
              <a:t>=2.5, </a:t>
            </a:r>
            <a:r>
              <a:rPr lang="en-US" sz="1800" i="1">
                <a:sym typeface="Symbol" pitchFamily="18" charset="2"/>
              </a:rPr>
              <a:t></a:t>
            </a:r>
            <a:r>
              <a:rPr lang="en-GB" sz="1800" i="1" baseline="-25000"/>
              <a:t>bond </a:t>
            </a:r>
            <a:r>
              <a:rPr lang="ru-RU" sz="1800"/>
              <a:t>=0.2.</a:t>
            </a:r>
            <a:r>
              <a:rPr lang="en-US" sz="1800"/>
              <a:t>,</a:t>
            </a:r>
            <a:r>
              <a:rPr lang="ru-RU" sz="1800"/>
              <a:t> </a:t>
            </a:r>
          </a:p>
          <a:p>
            <a:pPr eaLnBrk="1" hangingPunct="1"/>
            <a:r>
              <a:rPr lang="en-US" sz="1800" i="1"/>
              <a:t>the characteristic size of such polaron </a:t>
            </a:r>
            <a:r>
              <a:rPr lang="ru-RU" sz="1800">
                <a:sym typeface="Symbol" pitchFamily="18" charset="2"/>
              </a:rPr>
              <a:t> 4</a:t>
            </a:r>
            <a:endParaRPr lang="ru-RU" sz="1800"/>
          </a:p>
        </p:txBody>
      </p:sp>
      <p:sp>
        <p:nvSpPr>
          <p:cNvPr id="13317" name="TextBox 2"/>
          <p:cNvSpPr txBox="1">
            <a:spLocks noChangeArrowheads="1"/>
          </p:cNvSpPr>
          <p:nvPr/>
        </p:nvSpPr>
        <p:spPr bwMode="auto">
          <a:xfrm>
            <a:off x="4140200" y="5373688"/>
            <a:ext cx="39608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800" i="1"/>
              <a:t>For the above parameters of the chain, the value of the coefficient </a:t>
            </a:r>
            <a:r>
              <a:rPr lang="ru-RU" sz="1800" i="1">
                <a:sym typeface="Symbol" pitchFamily="18" charset="2"/>
              </a:rPr>
              <a:t> = </a:t>
            </a:r>
            <a:r>
              <a:rPr lang="ru-RU" sz="1800">
                <a:sym typeface="Symbol" pitchFamily="18" charset="2"/>
              </a:rPr>
              <a:t>2</a:t>
            </a:r>
            <a:r>
              <a:rPr lang="ru-RU" sz="1800"/>
              <a:t>.</a:t>
            </a:r>
          </a:p>
        </p:txBody>
      </p:sp>
      <p:sp>
        <p:nvSpPr>
          <p:cNvPr id="13318" name="Rectangle 6"/>
          <p:cNvSpPr>
            <a:spLocks noChangeArrowheads="1"/>
          </p:cNvSpPr>
          <p:nvPr/>
        </p:nvSpPr>
        <p:spPr bwMode="auto">
          <a:xfrm>
            <a:off x="3883025" y="3748088"/>
            <a:ext cx="47212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1800" i="1"/>
              <a:t>n</a:t>
            </a:r>
            <a:r>
              <a:rPr lang="ru-RU" sz="1800" baseline="-25000"/>
              <a:t>0</a:t>
            </a:r>
            <a:r>
              <a:rPr lang="ru-RU" sz="1800"/>
              <a:t> = 5</a:t>
            </a:r>
            <a:r>
              <a:rPr lang="en-US" sz="1800"/>
              <a:t>1</a:t>
            </a:r>
            <a:r>
              <a:rPr lang="ru-RU" sz="1800"/>
              <a:t>  ̶ </a:t>
            </a:r>
            <a:r>
              <a:rPr lang="en-US" sz="1800"/>
              <a:t> coincides with the center of the chain</a:t>
            </a:r>
            <a:r>
              <a:rPr lang="ru-RU" sz="1800"/>
              <a:t>.</a:t>
            </a:r>
          </a:p>
        </p:txBody>
      </p:sp>
      <p:sp>
        <p:nvSpPr>
          <p:cNvPr id="13319" name="TextBox 7"/>
          <p:cNvSpPr txBox="1">
            <a:spLocks noChangeArrowheads="1"/>
          </p:cNvSpPr>
          <p:nvPr/>
        </p:nvSpPr>
        <p:spPr bwMode="auto">
          <a:xfrm>
            <a:off x="323850" y="6269038"/>
            <a:ext cx="5795963"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2000"/>
              <a:t>The following values will change: </a:t>
            </a:r>
            <a:r>
              <a:rPr lang="en-US" i="1"/>
              <a:t>q</a:t>
            </a:r>
            <a:r>
              <a:rPr lang="en-GB" i="1" baseline="-25000"/>
              <a:t>n</a:t>
            </a:r>
            <a:r>
              <a:rPr lang="en-US"/>
              <a:t>(0) </a:t>
            </a:r>
            <a:r>
              <a:rPr lang="en-US" sz="2000"/>
              <a:t>and</a:t>
            </a:r>
            <a:r>
              <a:rPr lang="ru-RU" sz="2000"/>
              <a:t> </a:t>
            </a:r>
            <a:r>
              <a:rPr lang="en-US" i="1"/>
              <a:t>v</a:t>
            </a:r>
            <a:r>
              <a:rPr lang="en-GB" i="1" baseline="-25000"/>
              <a:t>n</a:t>
            </a:r>
            <a:r>
              <a:rPr lang="en-US"/>
              <a:t>(0)</a:t>
            </a:r>
            <a:r>
              <a:rPr lang="ru-RU" sz="2000"/>
              <a:t>, </a:t>
            </a:r>
          </a:p>
        </p:txBody>
      </p:sp>
      <p:graphicFrame>
        <p:nvGraphicFramePr>
          <p:cNvPr id="13320" name="Object 9"/>
          <p:cNvGraphicFramePr>
            <a:graphicFrameLocks noChangeAspect="1"/>
          </p:cNvGraphicFramePr>
          <p:nvPr/>
        </p:nvGraphicFramePr>
        <p:xfrm>
          <a:off x="5857875" y="6313488"/>
          <a:ext cx="1450975" cy="373062"/>
        </p:xfrm>
        <a:graphic>
          <a:graphicData uri="http://schemas.openxmlformats.org/presentationml/2006/ole">
            <mc:AlternateContent xmlns:mc="http://schemas.openxmlformats.org/markup-compatibility/2006">
              <mc:Choice xmlns:v="urn:schemas-microsoft-com:vml" Requires="v">
                <p:oleObj spid="_x0000_s13322" name="Equation" r:id="rId4" imgW="1308100" imgH="330200" progId="Equation.DSMT4">
                  <p:embed/>
                </p:oleObj>
              </mc:Choice>
              <mc:Fallback>
                <p:oleObj name="Equation" r:id="rId4" imgW="1308100" imgH="330200" progId="Equation.DSMT4">
                  <p:embed/>
                  <p:pic>
                    <p:nvPicPr>
                      <p:cNvPr id="0" name="Object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57875" y="6313488"/>
                        <a:ext cx="1450975" cy="373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13321" name="Object 1"/>
          <p:cNvGraphicFramePr>
            <a:graphicFrameLocks noChangeAspect="1"/>
          </p:cNvGraphicFramePr>
          <p:nvPr/>
        </p:nvGraphicFramePr>
        <p:xfrm>
          <a:off x="350838" y="1754188"/>
          <a:ext cx="8529637" cy="2462212"/>
        </p:xfrm>
        <a:graphic>
          <a:graphicData uri="http://schemas.openxmlformats.org/presentationml/2006/ole">
            <mc:AlternateContent xmlns:mc="http://schemas.openxmlformats.org/markup-compatibility/2006">
              <mc:Choice xmlns:v="urn:schemas-microsoft-com:vml" Requires="v">
                <p:oleObj spid="_x0000_s13323" name="Document" r:id="rId7" imgW="8529654" imgH="2461703" progId="Word.Document.12">
                  <p:embed/>
                </p:oleObj>
              </mc:Choice>
              <mc:Fallback>
                <p:oleObj name="Document" r:id="rId7" imgW="8529654" imgH="2461703" progId="Word.Document.12">
                  <p:embed/>
                  <p:pic>
                    <p:nvPicPr>
                      <p:cNvPr id="0" name="Object 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50838" y="1754188"/>
                        <a:ext cx="8529637" cy="246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1"/>
          <p:cNvSpPr>
            <a:spLocks noChangeArrowheads="1"/>
          </p:cNvSpPr>
          <p:nvPr/>
        </p:nvSpPr>
        <p:spPr bwMode="auto">
          <a:xfrm>
            <a:off x="250825" y="115888"/>
            <a:ext cx="5862638"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t>Example of a polaron in the absence </a:t>
            </a:r>
          </a:p>
          <a:p>
            <a:r>
              <a:rPr lang="en-US"/>
              <a:t>of the localized excitations in the chain.</a:t>
            </a:r>
            <a:endParaRPr lang="ru-RU"/>
          </a:p>
        </p:txBody>
      </p:sp>
      <p:pic>
        <p:nvPicPr>
          <p:cNvPr id="14339"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39750" y="2492375"/>
            <a:ext cx="3695700" cy="4090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0"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716463" y="2565400"/>
            <a:ext cx="3481387" cy="405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1" name="TextBox 3"/>
          <p:cNvSpPr txBox="1">
            <a:spLocks noChangeArrowheads="1"/>
          </p:cNvSpPr>
          <p:nvPr/>
        </p:nvSpPr>
        <p:spPr bwMode="auto">
          <a:xfrm>
            <a:off x="468313" y="1412875"/>
            <a:ext cx="40322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2000">
                <a:solidFill>
                  <a:srgbClr val="990099"/>
                </a:solidFill>
              </a:rPr>
              <a:t>The l</a:t>
            </a:r>
            <a:r>
              <a:rPr lang="ru-RU" sz="2000">
                <a:solidFill>
                  <a:srgbClr val="990099"/>
                </a:solidFill>
              </a:rPr>
              <a:t>ength of the chain is 51 sites</a:t>
            </a:r>
            <a:r>
              <a:rPr lang="en-US" sz="2000">
                <a:solidFill>
                  <a:srgbClr val="990099"/>
                </a:solidFill>
              </a:rPr>
              <a:t>.</a:t>
            </a:r>
            <a:endParaRPr lang="ru-RU" sz="2000">
              <a:solidFill>
                <a:srgbClr val="990099"/>
              </a:solidFill>
            </a:endParaRPr>
          </a:p>
        </p:txBody>
      </p:sp>
      <p:sp>
        <p:nvSpPr>
          <p:cNvPr id="14342" name="TextBox 1"/>
          <p:cNvSpPr txBox="1">
            <a:spLocks noChangeArrowheads="1"/>
          </p:cNvSpPr>
          <p:nvPr/>
        </p:nvSpPr>
        <p:spPr bwMode="auto">
          <a:xfrm>
            <a:off x="6516688" y="115888"/>
            <a:ext cx="2436812"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i="1"/>
              <a:t>The characteristic</a:t>
            </a:r>
          </a:p>
          <a:p>
            <a:pPr eaLnBrk="1" hangingPunct="1"/>
            <a:r>
              <a:rPr lang="en-US" i="1"/>
              <a:t>    size of such </a:t>
            </a:r>
          </a:p>
          <a:p>
            <a:pPr eaLnBrk="1" hangingPunct="1"/>
            <a:r>
              <a:rPr lang="en-US" i="1"/>
              <a:t>    polaron </a:t>
            </a:r>
            <a:r>
              <a:rPr lang="ru-RU">
                <a:solidFill>
                  <a:srgbClr val="640000"/>
                </a:solidFill>
                <a:sym typeface="Symbol" pitchFamily="18" charset="2"/>
              </a:rPr>
              <a:t> 4</a:t>
            </a:r>
            <a:endParaRPr lang="ru-RU">
              <a:solidFill>
                <a:srgbClr val="640000"/>
              </a:solidFill>
            </a:endParaRPr>
          </a:p>
          <a:p>
            <a:pPr eaLnBrk="1" hangingPunct="1"/>
            <a:endParaRPr lang="ru-RU"/>
          </a:p>
        </p:txBody>
      </p:sp>
      <p:sp>
        <p:nvSpPr>
          <p:cNvPr id="3" name="Rounded Rectangle 2"/>
          <p:cNvSpPr/>
          <p:nvPr/>
        </p:nvSpPr>
        <p:spPr>
          <a:xfrm>
            <a:off x="6429375" y="107950"/>
            <a:ext cx="2524125" cy="1296988"/>
          </a:xfrm>
          <a:prstGeom prst="roundRect">
            <a:avLst/>
          </a:prstGeom>
          <a:solidFill>
            <a:srgbClr val="FF9295">
              <a:alpha val="23000"/>
            </a:srgbClr>
          </a:solidFill>
          <a:ln>
            <a:solidFill>
              <a:srgbClr val="FF929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1"/>
          <p:cNvSpPr>
            <a:spLocks noChangeArrowheads="1"/>
          </p:cNvSpPr>
          <p:nvPr/>
        </p:nvSpPr>
        <p:spPr bwMode="auto">
          <a:xfrm>
            <a:off x="250825" y="115888"/>
            <a:ext cx="6265863"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i="1"/>
              <a:t>The behavior of the polaron in the presence </a:t>
            </a:r>
            <a:endParaRPr lang="ru-RU" i="1"/>
          </a:p>
          <a:p>
            <a:r>
              <a:rPr lang="en-US" i="1"/>
              <a:t>of localized excitations in the chain.</a:t>
            </a:r>
            <a:endParaRPr lang="ru-RU" i="1"/>
          </a:p>
        </p:txBody>
      </p:sp>
      <p:pic>
        <p:nvPicPr>
          <p:cNvPr id="1536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100" y="1511300"/>
            <a:ext cx="2198688" cy="248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4" name="TextBox 14"/>
          <p:cNvSpPr txBox="1">
            <a:spLocks noChangeArrowheads="1"/>
          </p:cNvSpPr>
          <p:nvPr/>
        </p:nvSpPr>
        <p:spPr bwMode="auto">
          <a:xfrm>
            <a:off x="684213" y="1223963"/>
            <a:ext cx="12954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640000"/>
                </a:solidFill>
              </a:rPr>
              <a:t>v</a:t>
            </a:r>
            <a:r>
              <a:rPr lang="en-GB" sz="1600" baseline="-25000">
                <a:solidFill>
                  <a:srgbClr val="640000"/>
                </a:solidFill>
              </a:rPr>
              <a:t>5</a:t>
            </a:r>
            <a:r>
              <a:rPr lang="ru-RU" sz="1600" baseline="-25000">
                <a:solidFill>
                  <a:srgbClr val="640000"/>
                </a:solidFill>
              </a:rPr>
              <a:t>1</a:t>
            </a:r>
            <a:r>
              <a:rPr lang="en-US" sz="1600">
                <a:solidFill>
                  <a:srgbClr val="640000"/>
                </a:solidFill>
              </a:rPr>
              <a:t>(0)=0.</a:t>
            </a:r>
            <a:r>
              <a:rPr lang="ru-RU" sz="1600">
                <a:solidFill>
                  <a:srgbClr val="640000"/>
                </a:solidFill>
              </a:rPr>
              <a:t>9</a:t>
            </a:r>
            <a:endParaRPr lang="ru-RU" sz="1600" i="1">
              <a:solidFill>
                <a:srgbClr val="640000"/>
              </a:solidFill>
            </a:endParaRPr>
          </a:p>
        </p:txBody>
      </p:sp>
      <p:pic>
        <p:nvPicPr>
          <p:cNvPr id="15365"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38388" y="1525588"/>
            <a:ext cx="2208212" cy="247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6" name="TextBox 14"/>
          <p:cNvSpPr txBox="1">
            <a:spLocks noChangeArrowheads="1"/>
          </p:cNvSpPr>
          <p:nvPr/>
        </p:nvSpPr>
        <p:spPr bwMode="auto">
          <a:xfrm>
            <a:off x="3132138" y="1246188"/>
            <a:ext cx="12954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640000"/>
                </a:solidFill>
              </a:rPr>
              <a:t>v</a:t>
            </a:r>
            <a:r>
              <a:rPr lang="en-GB" sz="1600" baseline="-25000">
                <a:solidFill>
                  <a:srgbClr val="640000"/>
                </a:solidFill>
              </a:rPr>
              <a:t>5</a:t>
            </a:r>
            <a:r>
              <a:rPr lang="ru-RU" sz="1600" baseline="-25000">
                <a:solidFill>
                  <a:srgbClr val="640000"/>
                </a:solidFill>
              </a:rPr>
              <a:t>1</a:t>
            </a:r>
            <a:r>
              <a:rPr lang="en-US" sz="1600">
                <a:solidFill>
                  <a:srgbClr val="640000"/>
                </a:solidFill>
              </a:rPr>
              <a:t>(0)=</a:t>
            </a:r>
            <a:r>
              <a:rPr lang="ru-RU" sz="1600">
                <a:solidFill>
                  <a:srgbClr val="640000"/>
                </a:solidFill>
              </a:rPr>
              <a:t>1</a:t>
            </a:r>
            <a:r>
              <a:rPr lang="en-US" sz="1600">
                <a:solidFill>
                  <a:srgbClr val="640000"/>
                </a:solidFill>
              </a:rPr>
              <a:t>.</a:t>
            </a:r>
            <a:r>
              <a:rPr lang="ru-RU" sz="1600">
                <a:solidFill>
                  <a:srgbClr val="640000"/>
                </a:solidFill>
              </a:rPr>
              <a:t>0</a:t>
            </a:r>
            <a:endParaRPr lang="ru-RU" sz="1600" i="1">
              <a:solidFill>
                <a:srgbClr val="640000"/>
              </a:solidFill>
            </a:endParaRPr>
          </a:p>
        </p:txBody>
      </p:sp>
      <p:pic>
        <p:nvPicPr>
          <p:cNvPr id="15367"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638675" y="1573213"/>
            <a:ext cx="2211388" cy="2465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8" name="Picture 9"/>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877050" y="1573213"/>
            <a:ext cx="2206625" cy="2481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9" name="TextBox 14"/>
          <p:cNvSpPr txBox="1">
            <a:spLocks noChangeArrowheads="1"/>
          </p:cNvSpPr>
          <p:nvPr/>
        </p:nvSpPr>
        <p:spPr bwMode="auto">
          <a:xfrm>
            <a:off x="5364163" y="1246188"/>
            <a:ext cx="12954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640000"/>
                </a:solidFill>
              </a:rPr>
              <a:t>v</a:t>
            </a:r>
            <a:r>
              <a:rPr lang="en-GB" sz="1600" baseline="-25000">
                <a:solidFill>
                  <a:srgbClr val="640000"/>
                </a:solidFill>
              </a:rPr>
              <a:t>5</a:t>
            </a:r>
            <a:r>
              <a:rPr lang="ru-RU" sz="1600" baseline="-25000">
                <a:solidFill>
                  <a:srgbClr val="640000"/>
                </a:solidFill>
              </a:rPr>
              <a:t>1</a:t>
            </a:r>
            <a:r>
              <a:rPr lang="en-US" sz="1600">
                <a:solidFill>
                  <a:srgbClr val="640000"/>
                </a:solidFill>
              </a:rPr>
              <a:t>(0)=</a:t>
            </a:r>
            <a:r>
              <a:rPr lang="ru-RU" sz="1600">
                <a:solidFill>
                  <a:srgbClr val="640000"/>
                </a:solidFill>
              </a:rPr>
              <a:t>1</a:t>
            </a:r>
            <a:r>
              <a:rPr lang="en-US" sz="1600">
                <a:solidFill>
                  <a:srgbClr val="640000"/>
                </a:solidFill>
              </a:rPr>
              <a:t>.</a:t>
            </a:r>
            <a:r>
              <a:rPr lang="ru-RU" sz="1600">
                <a:solidFill>
                  <a:srgbClr val="640000"/>
                </a:solidFill>
              </a:rPr>
              <a:t>1</a:t>
            </a:r>
            <a:endParaRPr lang="ru-RU" sz="1600" i="1">
              <a:solidFill>
                <a:srgbClr val="640000"/>
              </a:solidFill>
            </a:endParaRPr>
          </a:p>
        </p:txBody>
      </p:sp>
      <p:sp>
        <p:nvSpPr>
          <p:cNvPr id="15370" name="TextBox 14"/>
          <p:cNvSpPr txBox="1">
            <a:spLocks noChangeArrowheads="1"/>
          </p:cNvSpPr>
          <p:nvPr/>
        </p:nvSpPr>
        <p:spPr bwMode="auto">
          <a:xfrm>
            <a:off x="7524750" y="1268413"/>
            <a:ext cx="12954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640000"/>
                </a:solidFill>
              </a:rPr>
              <a:t>v</a:t>
            </a:r>
            <a:r>
              <a:rPr lang="en-GB" sz="1600" baseline="-25000">
                <a:solidFill>
                  <a:srgbClr val="640000"/>
                </a:solidFill>
              </a:rPr>
              <a:t>5</a:t>
            </a:r>
            <a:r>
              <a:rPr lang="ru-RU" sz="1600" baseline="-25000">
                <a:solidFill>
                  <a:srgbClr val="640000"/>
                </a:solidFill>
              </a:rPr>
              <a:t>1</a:t>
            </a:r>
            <a:r>
              <a:rPr lang="en-US" sz="1600">
                <a:solidFill>
                  <a:srgbClr val="640000"/>
                </a:solidFill>
              </a:rPr>
              <a:t>(0)=</a:t>
            </a:r>
            <a:r>
              <a:rPr lang="ru-RU" sz="1600">
                <a:solidFill>
                  <a:srgbClr val="640000"/>
                </a:solidFill>
              </a:rPr>
              <a:t>1</a:t>
            </a:r>
            <a:r>
              <a:rPr lang="en-US" sz="1600">
                <a:solidFill>
                  <a:srgbClr val="640000"/>
                </a:solidFill>
              </a:rPr>
              <a:t>.</a:t>
            </a:r>
            <a:r>
              <a:rPr lang="ru-RU" sz="1600">
                <a:solidFill>
                  <a:srgbClr val="640000"/>
                </a:solidFill>
              </a:rPr>
              <a:t>5</a:t>
            </a:r>
            <a:endParaRPr lang="ru-RU" sz="1600" i="1">
              <a:solidFill>
                <a:srgbClr val="640000"/>
              </a:solidFill>
            </a:endParaRPr>
          </a:p>
        </p:txBody>
      </p:sp>
      <p:pic>
        <p:nvPicPr>
          <p:cNvPr id="15371" name="Picture 18"/>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07950" y="4144963"/>
            <a:ext cx="2103438" cy="248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72" name="Picture 19"/>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341563" y="4119563"/>
            <a:ext cx="2085975" cy="248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3" name="TextBox 6"/>
          <p:cNvSpPr txBox="1">
            <a:spLocks noChangeArrowheads="1"/>
          </p:cNvSpPr>
          <p:nvPr/>
        </p:nvSpPr>
        <p:spPr bwMode="auto">
          <a:xfrm>
            <a:off x="4546600" y="4808538"/>
            <a:ext cx="4633913"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2000">
                <a:solidFill>
                  <a:srgbClr val="990099"/>
                </a:solidFill>
              </a:rPr>
              <a:t>Chain length </a:t>
            </a:r>
            <a:r>
              <a:rPr lang="en-US" sz="2000" i="1">
                <a:solidFill>
                  <a:srgbClr val="990099"/>
                </a:solidFill>
              </a:rPr>
              <a:t>N</a:t>
            </a:r>
            <a:r>
              <a:rPr lang="en-US" sz="2000">
                <a:solidFill>
                  <a:srgbClr val="990099"/>
                </a:solidFill>
              </a:rPr>
              <a:t>=101 sites [1,101]</a:t>
            </a:r>
            <a:r>
              <a:rPr lang="ru-RU" sz="2000">
                <a:solidFill>
                  <a:srgbClr val="990099"/>
                </a:solidFill>
              </a:rPr>
              <a:t>, </a:t>
            </a:r>
            <a:endParaRPr lang="en-US" sz="2000">
              <a:solidFill>
                <a:srgbClr val="990099"/>
              </a:solidFill>
            </a:endParaRPr>
          </a:p>
          <a:p>
            <a:pPr eaLnBrk="1" hangingPunct="1"/>
            <a:r>
              <a:rPr lang="en-US" sz="2000">
                <a:solidFill>
                  <a:srgbClr val="990099"/>
                </a:solidFill>
              </a:rPr>
              <a:t>center of the chain - site with number</a:t>
            </a:r>
            <a:r>
              <a:rPr lang="ru-RU" sz="2000">
                <a:solidFill>
                  <a:srgbClr val="990099"/>
                </a:solidFill>
              </a:rPr>
              <a:t> </a:t>
            </a:r>
            <a:r>
              <a:rPr lang="en-US" sz="2000" i="1">
                <a:solidFill>
                  <a:srgbClr val="990099"/>
                </a:solidFill>
              </a:rPr>
              <a:t>n</a:t>
            </a:r>
            <a:r>
              <a:rPr lang="en-US" sz="2000">
                <a:solidFill>
                  <a:srgbClr val="990099"/>
                </a:solidFill>
              </a:rPr>
              <a:t>=51</a:t>
            </a:r>
            <a:endParaRPr lang="ru-RU" sz="2000">
              <a:solidFill>
                <a:srgbClr val="990099"/>
              </a:solidFill>
            </a:endParaRPr>
          </a:p>
        </p:txBody>
      </p:sp>
      <p:sp>
        <p:nvSpPr>
          <p:cNvPr id="15374" name="TextBox 16"/>
          <p:cNvSpPr txBox="1">
            <a:spLocks noChangeArrowheads="1"/>
          </p:cNvSpPr>
          <p:nvPr/>
        </p:nvSpPr>
        <p:spPr bwMode="auto">
          <a:xfrm>
            <a:off x="4932363" y="5661025"/>
            <a:ext cx="367347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ru-RU" sz="2000">
                <a:solidFill>
                  <a:srgbClr val="800000"/>
                </a:solidFill>
              </a:rPr>
              <a:t>At the initial time polaron is in the center of the chain.</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1"/>
          <p:cNvSpPr>
            <a:spLocks noChangeArrowheads="1"/>
          </p:cNvSpPr>
          <p:nvPr/>
        </p:nvSpPr>
        <p:spPr bwMode="auto">
          <a:xfrm>
            <a:off x="250825" y="173038"/>
            <a:ext cx="6265863"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i="1"/>
              <a:t>The behavior of the polaron in the presence </a:t>
            </a:r>
            <a:endParaRPr lang="ru-RU" i="1"/>
          </a:p>
          <a:p>
            <a:r>
              <a:rPr lang="en-US" i="1"/>
              <a:t>of localized excitations in the chain.</a:t>
            </a:r>
            <a:endParaRPr lang="ru-RU" i="1"/>
          </a:p>
        </p:txBody>
      </p:sp>
      <p:pic>
        <p:nvPicPr>
          <p:cNvPr id="16387"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659563" y="1485900"/>
            <a:ext cx="2181225" cy="2447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297238" y="1544638"/>
            <a:ext cx="2282825" cy="2532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375025" y="4076700"/>
            <a:ext cx="2205038" cy="255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0" name="TextBox 14"/>
          <p:cNvSpPr txBox="1">
            <a:spLocks noChangeArrowheads="1"/>
          </p:cNvSpPr>
          <p:nvPr/>
        </p:nvSpPr>
        <p:spPr bwMode="auto">
          <a:xfrm>
            <a:off x="4427538" y="1320800"/>
            <a:ext cx="129698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640000"/>
                </a:solidFill>
              </a:rPr>
              <a:t>v</a:t>
            </a:r>
            <a:r>
              <a:rPr lang="en-GB" sz="1600" baseline="-25000">
                <a:solidFill>
                  <a:srgbClr val="640000"/>
                </a:solidFill>
              </a:rPr>
              <a:t>5</a:t>
            </a:r>
            <a:r>
              <a:rPr lang="ru-RU" sz="1600" baseline="-25000">
                <a:solidFill>
                  <a:srgbClr val="640000"/>
                </a:solidFill>
              </a:rPr>
              <a:t>1</a:t>
            </a:r>
            <a:r>
              <a:rPr lang="en-US" sz="1600">
                <a:solidFill>
                  <a:srgbClr val="640000"/>
                </a:solidFill>
              </a:rPr>
              <a:t>(0) =</a:t>
            </a:r>
            <a:r>
              <a:rPr lang="ru-RU" sz="1600">
                <a:solidFill>
                  <a:srgbClr val="640000"/>
                </a:solidFill>
              </a:rPr>
              <a:t>8</a:t>
            </a:r>
            <a:r>
              <a:rPr lang="en-US" sz="1600">
                <a:solidFill>
                  <a:srgbClr val="640000"/>
                </a:solidFill>
              </a:rPr>
              <a:t>.</a:t>
            </a:r>
            <a:r>
              <a:rPr lang="ru-RU" sz="1600">
                <a:solidFill>
                  <a:srgbClr val="640000"/>
                </a:solidFill>
              </a:rPr>
              <a:t>0</a:t>
            </a:r>
            <a:endParaRPr lang="ru-RU" sz="1600" i="1">
              <a:solidFill>
                <a:srgbClr val="640000"/>
              </a:solidFill>
            </a:endParaRPr>
          </a:p>
        </p:txBody>
      </p:sp>
      <p:sp>
        <p:nvSpPr>
          <p:cNvPr id="16391" name="TextBox 14"/>
          <p:cNvSpPr txBox="1">
            <a:spLocks noChangeArrowheads="1"/>
          </p:cNvSpPr>
          <p:nvPr/>
        </p:nvSpPr>
        <p:spPr bwMode="auto">
          <a:xfrm>
            <a:off x="7543800" y="1249363"/>
            <a:ext cx="1296988"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640000"/>
                </a:solidFill>
              </a:rPr>
              <a:t>q</a:t>
            </a:r>
            <a:r>
              <a:rPr lang="en-GB" sz="1600" baseline="-25000">
                <a:solidFill>
                  <a:srgbClr val="640000"/>
                </a:solidFill>
              </a:rPr>
              <a:t>5</a:t>
            </a:r>
            <a:r>
              <a:rPr lang="ru-RU" sz="1600" baseline="-25000">
                <a:solidFill>
                  <a:srgbClr val="640000"/>
                </a:solidFill>
              </a:rPr>
              <a:t>1</a:t>
            </a:r>
            <a:r>
              <a:rPr lang="en-US" sz="1600">
                <a:solidFill>
                  <a:srgbClr val="640000"/>
                </a:solidFill>
              </a:rPr>
              <a:t>(0) = </a:t>
            </a:r>
            <a:r>
              <a:rPr lang="ru-RU" sz="1600">
                <a:solidFill>
                  <a:srgbClr val="800000"/>
                </a:solidFill>
              </a:rPr>
              <a:t>–</a:t>
            </a:r>
            <a:r>
              <a:rPr lang="en-US" sz="1600">
                <a:solidFill>
                  <a:srgbClr val="990099"/>
                </a:solidFill>
              </a:rPr>
              <a:t> </a:t>
            </a:r>
            <a:r>
              <a:rPr lang="ru-RU" sz="1600">
                <a:solidFill>
                  <a:srgbClr val="640000"/>
                </a:solidFill>
              </a:rPr>
              <a:t>1</a:t>
            </a:r>
            <a:r>
              <a:rPr lang="en-US" sz="1600">
                <a:solidFill>
                  <a:srgbClr val="640000"/>
                </a:solidFill>
              </a:rPr>
              <a:t>.</a:t>
            </a:r>
            <a:r>
              <a:rPr lang="ru-RU" sz="1600">
                <a:solidFill>
                  <a:srgbClr val="640000"/>
                </a:solidFill>
              </a:rPr>
              <a:t>0</a:t>
            </a:r>
            <a:endParaRPr lang="ru-RU" sz="1600" i="1">
              <a:solidFill>
                <a:srgbClr val="640000"/>
              </a:solidFill>
            </a:endParaRPr>
          </a:p>
        </p:txBody>
      </p:sp>
      <p:pic>
        <p:nvPicPr>
          <p:cNvPr id="16392" name="Picture 7"/>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50825" y="4305300"/>
            <a:ext cx="2208213" cy="246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3" name="TextBox 8"/>
          <p:cNvSpPr txBox="1">
            <a:spLocks noChangeArrowheads="1"/>
          </p:cNvSpPr>
          <p:nvPr/>
        </p:nvSpPr>
        <p:spPr bwMode="auto">
          <a:xfrm>
            <a:off x="1331913" y="4095750"/>
            <a:ext cx="129540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640000"/>
                </a:solidFill>
              </a:rPr>
              <a:t>v</a:t>
            </a:r>
            <a:r>
              <a:rPr lang="en-GB" sz="1600" baseline="-25000">
                <a:solidFill>
                  <a:srgbClr val="640000"/>
                </a:solidFill>
              </a:rPr>
              <a:t>5</a:t>
            </a:r>
            <a:r>
              <a:rPr lang="ru-RU" sz="1600" baseline="-25000">
                <a:solidFill>
                  <a:srgbClr val="640000"/>
                </a:solidFill>
              </a:rPr>
              <a:t>1</a:t>
            </a:r>
            <a:r>
              <a:rPr lang="en-US" sz="1600">
                <a:solidFill>
                  <a:srgbClr val="640000"/>
                </a:solidFill>
              </a:rPr>
              <a:t>(0)=</a:t>
            </a:r>
            <a:r>
              <a:rPr lang="ru-RU" sz="1600">
                <a:solidFill>
                  <a:srgbClr val="640000"/>
                </a:solidFill>
              </a:rPr>
              <a:t>3</a:t>
            </a:r>
            <a:r>
              <a:rPr lang="en-US" sz="1600">
                <a:solidFill>
                  <a:srgbClr val="640000"/>
                </a:solidFill>
              </a:rPr>
              <a:t>.</a:t>
            </a:r>
            <a:r>
              <a:rPr lang="ru-RU" sz="1600">
                <a:solidFill>
                  <a:srgbClr val="640000"/>
                </a:solidFill>
              </a:rPr>
              <a:t>0</a:t>
            </a:r>
            <a:endParaRPr lang="ru-RU" sz="1600" i="1">
              <a:solidFill>
                <a:srgbClr val="640000"/>
              </a:solidFill>
            </a:endParaRPr>
          </a:p>
        </p:txBody>
      </p:sp>
      <p:sp>
        <p:nvSpPr>
          <p:cNvPr id="16394" name="TextBox 14"/>
          <p:cNvSpPr txBox="1">
            <a:spLocks noChangeArrowheads="1"/>
          </p:cNvSpPr>
          <p:nvPr/>
        </p:nvSpPr>
        <p:spPr bwMode="auto">
          <a:xfrm>
            <a:off x="1258888" y="1196975"/>
            <a:ext cx="129698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640000"/>
                </a:solidFill>
              </a:rPr>
              <a:t>v</a:t>
            </a:r>
            <a:r>
              <a:rPr lang="en-GB" sz="1600" baseline="-25000">
                <a:solidFill>
                  <a:srgbClr val="640000"/>
                </a:solidFill>
              </a:rPr>
              <a:t>5</a:t>
            </a:r>
            <a:r>
              <a:rPr lang="ru-RU" sz="1600" baseline="-25000">
                <a:solidFill>
                  <a:srgbClr val="640000"/>
                </a:solidFill>
              </a:rPr>
              <a:t>1</a:t>
            </a:r>
            <a:r>
              <a:rPr lang="en-US" sz="1600">
                <a:solidFill>
                  <a:srgbClr val="640000"/>
                </a:solidFill>
              </a:rPr>
              <a:t>(0) =</a:t>
            </a:r>
            <a:r>
              <a:rPr lang="ru-RU" sz="1600">
                <a:solidFill>
                  <a:srgbClr val="640000"/>
                </a:solidFill>
              </a:rPr>
              <a:t>2</a:t>
            </a:r>
            <a:r>
              <a:rPr lang="en-US" sz="1600">
                <a:solidFill>
                  <a:srgbClr val="640000"/>
                </a:solidFill>
              </a:rPr>
              <a:t>.</a:t>
            </a:r>
            <a:r>
              <a:rPr lang="ru-RU" sz="1600">
                <a:solidFill>
                  <a:srgbClr val="640000"/>
                </a:solidFill>
              </a:rPr>
              <a:t>0</a:t>
            </a:r>
            <a:endParaRPr lang="ru-RU" sz="1600" i="1">
              <a:solidFill>
                <a:srgbClr val="640000"/>
              </a:solidFill>
            </a:endParaRPr>
          </a:p>
        </p:txBody>
      </p:sp>
      <p:pic>
        <p:nvPicPr>
          <p:cNvPr id="16395" name="Picture 10"/>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06375" y="1500188"/>
            <a:ext cx="2208213" cy="247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6" name="TextBox 6"/>
          <p:cNvSpPr txBox="1">
            <a:spLocks noChangeArrowheads="1"/>
          </p:cNvSpPr>
          <p:nvPr/>
        </p:nvSpPr>
        <p:spPr bwMode="auto">
          <a:xfrm>
            <a:off x="6300788" y="93663"/>
            <a:ext cx="33178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800">
                <a:solidFill>
                  <a:srgbClr val="990099"/>
                </a:solidFill>
              </a:rPr>
              <a:t>Chain length</a:t>
            </a:r>
            <a:r>
              <a:rPr lang="en-US" sz="1800">
                <a:solidFill>
                  <a:srgbClr val="800080"/>
                </a:solidFill>
              </a:rPr>
              <a:t>:</a:t>
            </a:r>
            <a:r>
              <a:rPr lang="ru-RU" sz="1800">
                <a:solidFill>
                  <a:srgbClr val="800080"/>
                </a:solidFill>
              </a:rPr>
              <a:t> </a:t>
            </a:r>
            <a:r>
              <a:rPr lang="en-US" sz="1800" i="1">
                <a:solidFill>
                  <a:srgbClr val="800080"/>
                </a:solidFill>
              </a:rPr>
              <a:t>N</a:t>
            </a:r>
            <a:r>
              <a:rPr lang="en-US" sz="1800">
                <a:solidFill>
                  <a:srgbClr val="800080"/>
                </a:solidFill>
              </a:rPr>
              <a:t>=101</a:t>
            </a:r>
            <a:r>
              <a:rPr lang="ru-RU" sz="1800">
                <a:solidFill>
                  <a:srgbClr val="800080"/>
                </a:solidFill>
              </a:rPr>
              <a:t>, </a:t>
            </a:r>
            <a:endParaRPr lang="en-US" sz="1800">
              <a:solidFill>
                <a:srgbClr val="800080"/>
              </a:solidFill>
            </a:endParaRPr>
          </a:p>
          <a:p>
            <a:pPr eaLnBrk="1" hangingPunct="1"/>
            <a:r>
              <a:rPr lang="en-US" sz="1800">
                <a:solidFill>
                  <a:srgbClr val="990099"/>
                </a:solidFill>
              </a:rPr>
              <a:t>center of the chain</a:t>
            </a:r>
            <a:r>
              <a:rPr lang="en-US" sz="1800">
                <a:solidFill>
                  <a:srgbClr val="800080"/>
                </a:solidFill>
              </a:rPr>
              <a:t>:</a:t>
            </a:r>
            <a:r>
              <a:rPr lang="ru-RU" sz="1800">
                <a:solidFill>
                  <a:srgbClr val="800080"/>
                </a:solidFill>
              </a:rPr>
              <a:t> </a:t>
            </a:r>
            <a:r>
              <a:rPr lang="en-US" sz="1800" i="1">
                <a:solidFill>
                  <a:srgbClr val="800080"/>
                </a:solidFill>
              </a:rPr>
              <a:t>n</a:t>
            </a:r>
            <a:r>
              <a:rPr lang="en-US" sz="1800">
                <a:solidFill>
                  <a:srgbClr val="800080"/>
                </a:solidFill>
              </a:rPr>
              <a:t>=51</a:t>
            </a:r>
            <a:endParaRPr lang="ru-RU" sz="1800">
              <a:solidFill>
                <a:srgbClr val="800080"/>
              </a:solidFill>
            </a:endParaRPr>
          </a:p>
        </p:txBody>
      </p:sp>
      <p:pic>
        <p:nvPicPr>
          <p:cNvPr id="16397" name="Picture 12"/>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659563" y="4056063"/>
            <a:ext cx="2093912" cy="2468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8" name="TextBox 14"/>
          <p:cNvSpPr txBox="1">
            <a:spLocks noChangeArrowheads="1"/>
          </p:cNvSpPr>
          <p:nvPr/>
        </p:nvSpPr>
        <p:spPr bwMode="auto">
          <a:xfrm>
            <a:off x="6923088" y="6484938"/>
            <a:ext cx="22367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400" i="1">
                <a:solidFill>
                  <a:srgbClr val="640000"/>
                </a:solidFill>
              </a:rPr>
              <a:t>q</a:t>
            </a:r>
            <a:r>
              <a:rPr lang="en-GB" sz="1400" baseline="-25000">
                <a:solidFill>
                  <a:srgbClr val="640000"/>
                </a:solidFill>
              </a:rPr>
              <a:t>5</a:t>
            </a:r>
            <a:r>
              <a:rPr lang="ru-RU" sz="1400" baseline="-25000">
                <a:solidFill>
                  <a:srgbClr val="640000"/>
                </a:solidFill>
              </a:rPr>
              <a:t>1</a:t>
            </a:r>
            <a:r>
              <a:rPr lang="en-US" sz="1400">
                <a:solidFill>
                  <a:srgbClr val="640000"/>
                </a:solidFill>
              </a:rPr>
              <a:t>(</a:t>
            </a:r>
            <a:r>
              <a:rPr lang="en-US" sz="1400" i="1">
                <a:solidFill>
                  <a:srgbClr val="640000"/>
                </a:solidFill>
              </a:rPr>
              <a:t>polaron</a:t>
            </a:r>
            <a:r>
              <a:rPr lang="en-US" sz="1400">
                <a:solidFill>
                  <a:srgbClr val="640000"/>
                </a:solidFill>
              </a:rPr>
              <a:t>)</a:t>
            </a:r>
            <a:r>
              <a:rPr lang="ru-RU" sz="1400">
                <a:solidFill>
                  <a:srgbClr val="640000"/>
                </a:solidFill>
              </a:rPr>
              <a:t> </a:t>
            </a:r>
            <a:r>
              <a:rPr lang="en-US" sz="1400">
                <a:solidFill>
                  <a:srgbClr val="640000"/>
                </a:solidFill>
                <a:sym typeface="Symbol" pitchFamily="18" charset="2"/>
              </a:rPr>
              <a:t></a:t>
            </a:r>
            <a:r>
              <a:rPr lang="ru-RU" sz="1400">
                <a:solidFill>
                  <a:srgbClr val="640000"/>
                </a:solidFill>
                <a:sym typeface="Symbol" pitchFamily="18" charset="2"/>
              </a:rPr>
              <a:t>  </a:t>
            </a:r>
            <a:r>
              <a:rPr lang="en-US" sz="1400">
                <a:solidFill>
                  <a:srgbClr val="640000"/>
                </a:solidFill>
                <a:sym typeface="Symbol" pitchFamily="18" charset="2"/>
              </a:rPr>
              <a:t>̶</a:t>
            </a:r>
            <a:r>
              <a:rPr lang="ru-RU" sz="1400">
                <a:solidFill>
                  <a:srgbClr val="640000"/>
                </a:solidFill>
                <a:sym typeface="Symbol" pitchFamily="18" charset="2"/>
              </a:rPr>
              <a:t> </a:t>
            </a:r>
            <a:r>
              <a:rPr lang="en-US" sz="1400">
                <a:solidFill>
                  <a:srgbClr val="640000"/>
                </a:solidFill>
              </a:rPr>
              <a:t>0.46</a:t>
            </a:r>
            <a:endParaRPr lang="ru-RU" sz="1400" i="1">
              <a:solidFill>
                <a:srgbClr val="640000"/>
              </a:solidFill>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1"/>
          <p:cNvSpPr>
            <a:spLocks noChangeArrowheads="1"/>
          </p:cNvSpPr>
          <p:nvPr/>
        </p:nvSpPr>
        <p:spPr bwMode="auto">
          <a:xfrm>
            <a:off x="250825" y="115888"/>
            <a:ext cx="5862638"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ru-RU" i="1"/>
              <a:t>The motion of a polaron in the presence </a:t>
            </a:r>
            <a:endParaRPr lang="en-US" i="1"/>
          </a:p>
          <a:p>
            <a:r>
              <a:rPr lang="ru-RU" i="1"/>
              <a:t>of localized excitations in the chain.</a:t>
            </a:r>
          </a:p>
        </p:txBody>
      </p:sp>
      <p:sp>
        <p:nvSpPr>
          <p:cNvPr id="17411" name="TextBox 3"/>
          <p:cNvSpPr txBox="1">
            <a:spLocks noChangeArrowheads="1"/>
          </p:cNvSpPr>
          <p:nvPr/>
        </p:nvSpPr>
        <p:spPr bwMode="auto">
          <a:xfrm>
            <a:off x="5435600" y="1042988"/>
            <a:ext cx="13684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52</a:t>
            </a:r>
            <a:r>
              <a:rPr lang="en-US" sz="1600">
                <a:solidFill>
                  <a:srgbClr val="CC3399"/>
                </a:solidFill>
              </a:rPr>
              <a:t>(0)=0.3</a:t>
            </a:r>
            <a:endParaRPr lang="ru-RU" sz="1600" i="1">
              <a:solidFill>
                <a:srgbClr val="CC3399"/>
              </a:solidFill>
            </a:endParaRPr>
          </a:p>
        </p:txBody>
      </p:sp>
      <p:pic>
        <p:nvPicPr>
          <p:cNvPr id="174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84663" y="1414463"/>
            <a:ext cx="2159000" cy="2519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3"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103688" y="4076700"/>
            <a:ext cx="2138362" cy="252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4"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727825" y="4149725"/>
            <a:ext cx="2136775" cy="2509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5" name="Picture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659563" y="1412875"/>
            <a:ext cx="2246312" cy="2520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6" name="Picture 7"/>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50825" y="1557338"/>
            <a:ext cx="2122488" cy="247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7" name="Picture 9"/>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323850" y="4221163"/>
            <a:ext cx="2090738" cy="2481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8" name="TextBox 3"/>
          <p:cNvSpPr txBox="1">
            <a:spLocks noChangeArrowheads="1"/>
          </p:cNvSpPr>
          <p:nvPr/>
        </p:nvSpPr>
        <p:spPr bwMode="auto">
          <a:xfrm>
            <a:off x="827088" y="1100138"/>
            <a:ext cx="13684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52</a:t>
            </a:r>
            <a:r>
              <a:rPr lang="en-US" sz="1600">
                <a:solidFill>
                  <a:srgbClr val="CC3399"/>
                </a:solidFill>
              </a:rPr>
              <a:t>(0)= </a:t>
            </a:r>
            <a:r>
              <a:rPr lang="ru-RU" sz="1600">
                <a:solidFill>
                  <a:srgbClr val="CC00CC"/>
                </a:solidFill>
              </a:rPr>
              <a:t>–</a:t>
            </a:r>
            <a:r>
              <a:rPr lang="en-US" sz="1600">
                <a:solidFill>
                  <a:srgbClr val="CC3399"/>
                </a:solidFill>
              </a:rPr>
              <a:t>0.3</a:t>
            </a:r>
            <a:endParaRPr lang="ru-RU" sz="1600" i="1">
              <a:solidFill>
                <a:srgbClr val="CC3399"/>
              </a:solidFill>
            </a:endParaRPr>
          </a:p>
        </p:txBody>
      </p:sp>
      <p:pic>
        <p:nvPicPr>
          <p:cNvPr id="17419" name="Picture 3"/>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2414588" y="1587500"/>
            <a:ext cx="1357312" cy="160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20" name="Picture 1"/>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2397125" y="4149725"/>
            <a:ext cx="1323975" cy="1563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21" name="TextBox 6"/>
          <p:cNvSpPr txBox="1">
            <a:spLocks noChangeArrowheads="1"/>
          </p:cNvSpPr>
          <p:nvPr/>
        </p:nvSpPr>
        <p:spPr bwMode="auto">
          <a:xfrm>
            <a:off x="6583363" y="93663"/>
            <a:ext cx="33178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800">
                <a:solidFill>
                  <a:srgbClr val="990099"/>
                </a:solidFill>
              </a:rPr>
              <a:t>Chain length</a:t>
            </a:r>
            <a:r>
              <a:rPr lang="en-US" sz="1800">
                <a:solidFill>
                  <a:srgbClr val="800080"/>
                </a:solidFill>
              </a:rPr>
              <a:t>:</a:t>
            </a:r>
            <a:r>
              <a:rPr lang="ru-RU" sz="1800">
                <a:solidFill>
                  <a:srgbClr val="800080"/>
                </a:solidFill>
              </a:rPr>
              <a:t> </a:t>
            </a:r>
            <a:r>
              <a:rPr lang="en-US" sz="1800" i="1">
                <a:solidFill>
                  <a:srgbClr val="800080"/>
                </a:solidFill>
              </a:rPr>
              <a:t>N</a:t>
            </a:r>
            <a:r>
              <a:rPr lang="en-US" sz="1800">
                <a:solidFill>
                  <a:srgbClr val="800080"/>
                </a:solidFill>
              </a:rPr>
              <a:t>=101</a:t>
            </a:r>
            <a:r>
              <a:rPr lang="ru-RU" sz="1800">
                <a:solidFill>
                  <a:srgbClr val="800080"/>
                </a:solidFill>
              </a:rPr>
              <a:t>, </a:t>
            </a:r>
            <a:endParaRPr lang="en-US" sz="1800">
              <a:solidFill>
                <a:srgbClr val="800080"/>
              </a:solidFill>
            </a:endParaRPr>
          </a:p>
          <a:p>
            <a:pPr eaLnBrk="1" hangingPunct="1"/>
            <a:r>
              <a:rPr lang="en-US" sz="1800">
                <a:solidFill>
                  <a:srgbClr val="990099"/>
                </a:solidFill>
              </a:rPr>
              <a:t>center of the chain</a:t>
            </a:r>
            <a:r>
              <a:rPr lang="en-US" sz="1800">
                <a:solidFill>
                  <a:srgbClr val="800080"/>
                </a:solidFill>
              </a:rPr>
              <a:t>:</a:t>
            </a:r>
            <a:r>
              <a:rPr lang="ru-RU" sz="1800">
                <a:solidFill>
                  <a:srgbClr val="800080"/>
                </a:solidFill>
              </a:rPr>
              <a:t> </a:t>
            </a:r>
            <a:r>
              <a:rPr lang="en-US" sz="1800" i="1">
                <a:solidFill>
                  <a:srgbClr val="800080"/>
                </a:solidFill>
              </a:rPr>
              <a:t>n</a:t>
            </a:r>
            <a:r>
              <a:rPr lang="en-US" sz="1800">
                <a:solidFill>
                  <a:srgbClr val="800080"/>
                </a:solidFill>
              </a:rPr>
              <a:t>=51</a:t>
            </a:r>
            <a:endParaRPr lang="ru-RU" sz="1800">
              <a:solidFill>
                <a:srgbClr val="800080"/>
              </a:solidFill>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1"/>
          <p:cNvSpPr>
            <a:spLocks noChangeArrowheads="1"/>
          </p:cNvSpPr>
          <p:nvPr/>
        </p:nvSpPr>
        <p:spPr bwMode="auto">
          <a:xfrm>
            <a:off x="250825" y="115888"/>
            <a:ext cx="5862638"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ru-RU" i="1"/>
              <a:t>The motion of a polaron in the presence </a:t>
            </a:r>
            <a:endParaRPr lang="en-US" i="1"/>
          </a:p>
          <a:p>
            <a:r>
              <a:rPr lang="ru-RU" i="1"/>
              <a:t>of localized excitations in the chain.</a:t>
            </a:r>
          </a:p>
        </p:txBody>
      </p:sp>
      <p:sp>
        <p:nvSpPr>
          <p:cNvPr id="18435" name="TextBox 6"/>
          <p:cNvSpPr txBox="1">
            <a:spLocks noChangeArrowheads="1"/>
          </p:cNvSpPr>
          <p:nvPr/>
        </p:nvSpPr>
        <p:spPr bwMode="auto">
          <a:xfrm>
            <a:off x="6583363" y="93663"/>
            <a:ext cx="33178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800">
                <a:solidFill>
                  <a:srgbClr val="990099"/>
                </a:solidFill>
              </a:rPr>
              <a:t>Chain length</a:t>
            </a:r>
            <a:r>
              <a:rPr lang="en-US" sz="1800">
                <a:solidFill>
                  <a:srgbClr val="800080"/>
                </a:solidFill>
              </a:rPr>
              <a:t>:</a:t>
            </a:r>
            <a:r>
              <a:rPr lang="ru-RU" sz="1800">
                <a:solidFill>
                  <a:srgbClr val="800080"/>
                </a:solidFill>
              </a:rPr>
              <a:t> </a:t>
            </a:r>
            <a:r>
              <a:rPr lang="en-US" sz="1800" i="1">
                <a:solidFill>
                  <a:srgbClr val="800080"/>
                </a:solidFill>
              </a:rPr>
              <a:t>N</a:t>
            </a:r>
            <a:r>
              <a:rPr lang="en-US" sz="1800">
                <a:solidFill>
                  <a:srgbClr val="800080"/>
                </a:solidFill>
              </a:rPr>
              <a:t>=101</a:t>
            </a:r>
            <a:r>
              <a:rPr lang="ru-RU" sz="1800">
                <a:solidFill>
                  <a:srgbClr val="800080"/>
                </a:solidFill>
              </a:rPr>
              <a:t>, </a:t>
            </a:r>
            <a:endParaRPr lang="en-US" sz="1800">
              <a:solidFill>
                <a:srgbClr val="800080"/>
              </a:solidFill>
            </a:endParaRPr>
          </a:p>
          <a:p>
            <a:pPr eaLnBrk="1" hangingPunct="1"/>
            <a:r>
              <a:rPr lang="en-US" sz="1800">
                <a:solidFill>
                  <a:srgbClr val="990099"/>
                </a:solidFill>
              </a:rPr>
              <a:t>center of the chain</a:t>
            </a:r>
            <a:r>
              <a:rPr lang="en-US" sz="1800">
                <a:solidFill>
                  <a:srgbClr val="800080"/>
                </a:solidFill>
              </a:rPr>
              <a:t>:</a:t>
            </a:r>
            <a:r>
              <a:rPr lang="ru-RU" sz="1800">
                <a:solidFill>
                  <a:srgbClr val="800080"/>
                </a:solidFill>
              </a:rPr>
              <a:t> </a:t>
            </a:r>
            <a:r>
              <a:rPr lang="en-US" sz="1800" i="1">
                <a:solidFill>
                  <a:srgbClr val="800080"/>
                </a:solidFill>
              </a:rPr>
              <a:t>n</a:t>
            </a:r>
            <a:r>
              <a:rPr lang="en-US" sz="1800">
                <a:solidFill>
                  <a:srgbClr val="800080"/>
                </a:solidFill>
              </a:rPr>
              <a:t>=51</a:t>
            </a:r>
            <a:endParaRPr lang="ru-RU" sz="1800">
              <a:solidFill>
                <a:srgbClr val="800080"/>
              </a:solidFill>
            </a:endParaRPr>
          </a:p>
        </p:txBody>
      </p:sp>
      <p:sp>
        <p:nvSpPr>
          <p:cNvPr id="18436" name="TextBox 3"/>
          <p:cNvSpPr txBox="1">
            <a:spLocks noChangeArrowheads="1"/>
          </p:cNvSpPr>
          <p:nvPr/>
        </p:nvSpPr>
        <p:spPr bwMode="auto">
          <a:xfrm>
            <a:off x="3348038" y="1125538"/>
            <a:ext cx="122396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54</a:t>
            </a:r>
            <a:r>
              <a:rPr lang="en-US" sz="1600">
                <a:solidFill>
                  <a:srgbClr val="CC3399"/>
                </a:solidFill>
              </a:rPr>
              <a:t>(0)=0.3</a:t>
            </a:r>
            <a:endParaRPr lang="ru-RU" sz="1600" i="1">
              <a:solidFill>
                <a:srgbClr val="CC3399"/>
              </a:solidFill>
            </a:endParaRPr>
          </a:p>
        </p:txBody>
      </p:sp>
      <p:sp>
        <p:nvSpPr>
          <p:cNvPr id="18437" name="TextBox 14"/>
          <p:cNvSpPr txBox="1">
            <a:spLocks noChangeArrowheads="1"/>
          </p:cNvSpPr>
          <p:nvPr/>
        </p:nvSpPr>
        <p:spPr bwMode="auto">
          <a:xfrm>
            <a:off x="5541963" y="3933825"/>
            <a:ext cx="18383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55</a:t>
            </a:r>
            <a:r>
              <a:rPr lang="en-US" sz="1600">
                <a:solidFill>
                  <a:srgbClr val="CC3399"/>
                </a:solidFill>
              </a:rPr>
              <a:t>(0)= </a:t>
            </a:r>
            <a:r>
              <a:rPr lang="ru-RU" sz="1600">
                <a:solidFill>
                  <a:srgbClr val="CC00CC"/>
                </a:solidFill>
              </a:rPr>
              <a:t>–</a:t>
            </a:r>
            <a:r>
              <a:rPr lang="en-US" sz="1600">
                <a:solidFill>
                  <a:srgbClr val="990099"/>
                </a:solidFill>
              </a:rPr>
              <a:t> </a:t>
            </a:r>
            <a:r>
              <a:rPr lang="en-US" sz="1600">
                <a:solidFill>
                  <a:srgbClr val="CC3399"/>
                </a:solidFill>
              </a:rPr>
              <a:t>0.3</a:t>
            </a:r>
            <a:endParaRPr lang="ru-RU" sz="1600" i="1">
              <a:solidFill>
                <a:srgbClr val="CC3399"/>
              </a:solidFill>
            </a:endParaRPr>
          </a:p>
        </p:txBody>
      </p:sp>
      <p:pic>
        <p:nvPicPr>
          <p:cNvPr id="18438"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389063"/>
            <a:ext cx="2095500" cy="2478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9"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9388" y="4292600"/>
            <a:ext cx="2082800" cy="247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0" name="TextBox 14"/>
          <p:cNvSpPr txBox="1">
            <a:spLocks noChangeArrowheads="1"/>
          </p:cNvSpPr>
          <p:nvPr/>
        </p:nvSpPr>
        <p:spPr bwMode="auto">
          <a:xfrm>
            <a:off x="977900" y="3995738"/>
            <a:ext cx="1366838"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53</a:t>
            </a:r>
            <a:r>
              <a:rPr lang="en-US" sz="1600">
                <a:solidFill>
                  <a:srgbClr val="CC3399"/>
                </a:solidFill>
              </a:rPr>
              <a:t>(0)= </a:t>
            </a:r>
            <a:r>
              <a:rPr lang="ru-RU" sz="1600">
                <a:solidFill>
                  <a:srgbClr val="CC00CC"/>
                </a:solidFill>
              </a:rPr>
              <a:t>–</a:t>
            </a:r>
            <a:r>
              <a:rPr lang="en-US" sz="1600">
                <a:solidFill>
                  <a:srgbClr val="990099"/>
                </a:solidFill>
              </a:rPr>
              <a:t> </a:t>
            </a:r>
            <a:r>
              <a:rPr lang="en-US" sz="1600">
                <a:solidFill>
                  <a:srgbClr val="CC3399"/>
                </a:solidFill>
              </a:rPr>
              <a:t>0.3</a:t>
            </a:r>
            <a:endParaRPr lang="ru-RU" sz="1600" i="1">
              <a:solidFill>
                <a:srgbClr val="CC3399"/>
              </a:solidFill>
            </a:endParaRPr>
          </a:p>
        </p:txBody>
      </p:sp>
      <p:pic>
        <p:nvPicPr>
          <p:cNvPr id="18441"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411413" y="1471613"/>
            <a:ext cx="2105025" cy="249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2" name="Picture 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411413" y="4292600"/>
            <a:ext cx="2097087" cy="2478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3" name="TextBox 10"/>
          <p:cNvSpPr txBox="1">
            <a:spLocks noChangeArrowheads="1"/>
          </p:cNvSpPr>
          <p:nvPr/>
        </p:nvSpPr>
        <p:spPr bwMode="auto">
          <a:xfrm>
            <a:off x="1049338" y="1096963"/>
            <a:ext cx="122396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53</a:t>
            </a:r>
            <a:r>
              <a:rPr lang="en-US" sz="1600">
                <a:solidFill>
                  <a:srgbClr val="CC3399"/>
                </a:solidFill>
              </a:rPr>
              <a:t>(0)=0.3</a:t>
            </a:r>
            <a:endParaRPr lang="ru-RU" sz="1600" i="1">
              <a:solidFill>
                <a:srgbClr val="CC3399"/>
              </a:solidFill>
            </a:endParaRPr>
          </a:p>
        </p:txBody>
      </p:sp>
      <p:sp>
        <p:nvSpPr>
          <p:cNvPr id="18444" name="TextBox 14"/>
          <p:cNvSpPr txBox="1">
            <a:spLocks noChangeArrowheads="1"/>
          </p:cNvSpPr>
          <p:nvPr/>
        </p:nvSpPr>
        <p:spPr bwMode="auto">
          <a:xfrm>
            <a:off x="3132138" y="3995738"/>
            <a:ext cx="13684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54</a:t>
            </a:r>
            <a:r>
              <a:rPr lang="en-US" sz="1600">
                <a:solidFill>
                  <a:srgbClr val="CC3399"/>
                </a:solidFill>
              </a:rPr>
              <a:t>(0)= </a:t>
            </a:r>
            <a:r>
              <a:rPr lang="ru-RU" sz="1600">
                <a:solidFill>
                  <a:srgbClr val="CC00CC"/>
                </a:solidFill>
              </a:rPr>
              <a:t>–</a:t>
            </a:r>
            <a:r>
              <a:rPr lang="en-US" sz="1600">
                <a:solidFill>
                  <a:srgbClr val="990099"/>
                </a:solidFill>
              </a:rPr>
              <a:t> </a:t>
            </a:r>
            <a:r>
              <a:rPr lang="en-US" sz="1600">
                <a:solidFill>
                  <a:srgbClr val="CC3399"/>
                </a:solidFill>
              </a:rPr>
              <a:t>0.3</a:t>
            </a:r>
            <a:endParaRPr lang="ru-RU" sz="1600" i="1">
              <a:solidFill>
                <a:srgbClr val="CC3399"/>
              </a:solidFill>
            </a:endParaRPr>
          </a:p>
        </p:txBody>
      </p:sp>
      <p:pic>
        <p:nvPicPr>
          <p:cNvPr id="18445" name="Picture 9"/>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4716463" y="1484313"/>
            <a:ext cx="2103437" cy="249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6" name="Picture 12"/>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4643438" y="4292600"/>
            <a:ext cx="2112962" cy="247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7" name="TextBox 14"/>
          <p:cNvSpPr txBox="1">
            <a:spLocks noChangeArrowheads="1"/>
          </p:cNvSpPr>
          <p:nvPr/>
        </p:nvSpPr>
        <p:spPr bwMode="auto">
          <a:xfrm>
            <a:off x="5507038" y="1177925"/>
            <a:ext cx="12255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55</a:t>
            </a:r>
            <a:r>
              <a:rPr lang="en-US" sz="1600">
                <a:solidFill>
                  <a:srgbClr val="CC3399"/>
                </a:solidFill>
              </a:rPr>
              <a:t>(0)=0.3</a:t>
            </a:r>
            <a:endParaRPr lang="ru-RU" sz="1600" i="1">
              <a:solidFill>
                <a:srgbClr val="CC3399"/>
              </a:solidFill>
            </a:endParaRPr>
          </a:p>
        </p:txBody>
      </p:sp>
      <p:pic>
        <p:nvPicPr>
          <p:cNvPr id="18448" name="Picture 13"/>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6948488" y="1412875"/>
            <a:ext cx="2078037" cy="248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9" name="TextBox 16"/>
          <p:cNvSpPr txBox="1">
            <a:spLocks noChangeArrowheads="1"/>
          </p:cNvSpPr>
          <p:nvPr/>
        </p:nvSpPr>
        <p:spPr bwMode="auto">
          <a:xfrm>
            <a:off x="7812088" y="1114425"/>
            <a:ext cx="122396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56</a:t>
            </a:r>
            <a:r>
              <a:rPr lang="en-US" sz="1600">
                <a:solidFill>
                  <a:srgbClr val="CC3399"/>
                </a:solidFill>
              </a:rPr>
              <a:t>(0)=0.3</a:t>
            </a:r>
            <a:endParaRPr lang="ru-RU" sz="1600" i="1">
              <a:solidFill>
                <a:srgbClr val="CC3399"/>
              </a:solidFill>
            </a:endParaRPr>
          </a:p>
        </p:txBody>
      </p:sp>
      <p:pic>
        <p:nvPicPr>
          <p:cNvPr id="18450" name="Picture 15"/>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6927850" y="4221163"/>
            <a:ext cx="2095500" cy="2468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51" name="TextBox 14"/>
          <p:cNvSpPr txBox="1">
            <a:spLocks noChangeArrowheads="1"/>
          </p:cNvSpPr>
          <p:nvPr/>
        </p:nvSpPr>
        <p:spPr bwMode="auto">
          <a:xfrm>
            <a:off x="7702550" y="3933825"/>
            <a:ext cx="183832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56</a:t>
            </a:r>
            <a:r>
              <a:rPr lang="en-US" sz="1600">
                <a:solidFill>
                  <a:srgbClr val="CC3399"/>
                </a:solidFill>
              </a:rPr>
              <a:t>(0)= </a:t>
            </a:r>
            <a:r>
              <a:rPr lang="ru-RU" sz="1600">
                <a:solidFill>
                  <a:srgbClr val="CC00CC"/>
                </a:solidFill>
              </a:rPr>
              <a:t>–</a:t>
            </a:r>
            <a:r>
              <a:rPr lang="en-US" sz="1600">
                <a:solidFill>
                  <a:srgbClr val="CC3399"/>
                </a:solidFill>
                <a:sym typeface="Mathematica1" pitchFamily="2" charset="2"/>
              </a:rPr>
              <a:t> </a:t>
            </a:r>
            <a:r>
              <a:rPr lang="en-US" sz="1600">
                <a:solidFill>
                  <a:srgbClr val="CC3399"/>
                </a:solidFill>
              </a:rPr>
              <a:t>0.3</a:t>
            </a:r>
            <a:endParaRPr lang="ru-RU" sz="1600" i="1">
              <a:solidFill>
                <a:srgbClr val="CC3399"/>
              </a:solidFill>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1"/>
          <p:cNvSpPr>
            <a:spLocks noChangeArrowheads="1"/>
          </p:cNvSpPr>
          <p:nvPr/>
        </p:nvSpPr>
        <p:spPr bwMode="auto">
          <a:xfrm>
            <a:off x="250825" y="115888"/>
            <a:ext cx="5862638"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ru-RU" i="1"/>
              <a:t>The motion of a polaron in the presence </a:t>
            </a:r>
            <a:endParaRPr lang="en-US" i="1"/>
          </a:p>
          <a:p>
            <a:r>
              <a:rPr lang="ru-RU" i="1"/>
              <a:t>of localized excitations in the chain.</a:t>
            </a:r>
          </a:p>
        </p:txBody>
      </p:sp>
      <p:sp>
        <p:nvSpPr>
          <p:cNvPr id="19459" name="TextBox 6"/>
          <p:cNvSpPr txBox="1">
            <a:spLocks noChangeArrowheads="1"/>
          </p:cNvSpPr>
          <p:nvPr/>
        </p:nvSpPr>
        <p:spPr bwMode="auto">
          <a:xfrm>
            <a:off x="6510338" y="93663"/>
            <a:ext cx="33178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800">
                <a:solidFill>
                  <a:srgbClr val="990099"/>
                </a:solidFill>
              </a:rPr>
              <a:t>Chain length</a:t>
            </a:r>
            <a:r>
              <a:rPr lang="en-US" sz="1800">
                <a:solidFill>
                  <a:srgbClr val="800080"/>
                </a:solidFill>
              </a:rPr>
              <a:t>:</a:t>
            </a:r>
            <a:r>
              <a:rPr lang="ru-RU" sz="1800">
                <a:solidFill>
                  <a:srgbClr val="800080"/>
                </a:solidFill>
              </a:rPr>
              <a:t> </a:t>
            </a:r>
            <a:r>
              <a:rPr lang="en-US" sz="1800" i="1">
                <a:solidFill>
                  <a:srgbClr val="800080"/>
                </a:solidFill>
              </a:rPr>
              <a:t>N</a:t>
            </a:r>
            <a:r>
              <a:rPr lang="en-US" sz="1800">
                <a:solidFill>
                  <a:srgbClr val="800080"/>
                </a:solidFill>
              </a:rPr>
              <a:t>=101</a:t>
            </a:r>
            <a:r>
              <a:rPr lang="ru-RU" sz="1800">
                <a:solidFill>
                  <a:srgbClr val="800080"/>
                </a:solidFill>
              </a:rPr>
              <a:t>, </a:t>
            </a:r>
            <a:endParaRPr lang="en-US" sz="1800">
              <a:solidFill>
                <a:srgbClr val="800080"/>
              </a:solidFill>
            </a:endParaRPr>
          </a:p>
          <a:p>
            <a:pPr eaLnBrk="1" hangingPunct="1"/>
            <a:r>
              <a:rPr lang="en-US" sz="1800">
                <a:solidFill>
                  <a:srgbClr val="990099"/>
                </a:solidFill>
              </a:rPr>
              <a:t>center of the chain</a:t>
            </a:r>
            <a:r>
              <a:rPr lang="en-US" sz="1800">
                <a:solidFill>
                  <a:srgbClr val="800080"/>
                </a:solidFill>
              </a:rPr>
              <a:t>:</a:t>
            </a:r>
            <a:r>
              <a:rPr lang="ru-RU" sz="1800">
                <a:solidFill>
                  <a:srgbClr val="800080"/>
                </a:solidFill>
              </a:rPr>
              <a:t> </a:t>
            </a:r>
            <a:r>
              <a:rPr lang="en-US" sz="1800" i="1">
                <a:solidFill>
                  <a:srgbClr val="800080"/>
                </a:solidFill>
              </a:rPr>
              <a:t>n</a:t>
            </a:r>
            <a:r>
              <a:rPr lang="en-US" sz="1800">
                <a:solidFill>
                  <a:srgbClr val="800080"/>
                </a:solidFill>
              </a:rPr>
              <a:t>=51</a:t>
            </a:r>
            <a:endParaRPr lang="ru-RU" sz="1800">
              <a:solidFill>
                <a:srgbClr val="800080"/>
              </a:solidFill>
            </a:endParaRPr>
          </a:p>
        </p:txBody>
      </p:sp>
      <p:pic>
        <p:nvPicPr>
          <p:cNvPr id="19460"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7950" y="1350963"/>
            <a:ext cx="2090738" cy="247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411413" y="1341438"/>
            <a:ext cx="2117725" cy="2492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716463" y="1341438"/>
            <a:ext cx="2095500" cy="247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3" name="Picture 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915150" y="1341438"/>
            <a:ext cx="2108200" cy="2481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4" name="Picture 9"/>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11125" y="4221163"/>
            <a:ext cx="2084388" cy="2468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5" name="Picture 10"/>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339975" y="4292600"/>
            <a:ext cx="2082800" cy="247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6" name="Picture 11"/>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643438" y="4292600"/>
            <a:ext cx="2097087" cy="2490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7" name="Picture 12"/>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6956425" y="4276725"/>
            <a:ext cx="2074863" cy="248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8" name="TextBox 13"/>
          <p:cNvSpPr txBox="1">
            <a:spLocks noChangeArrowheads="1"/>
          </p:cNvSpPr>
          <p:nvPr/>
        </p:nvSpPr>
        <p:spPr bwMode="auto">
          <a:xfrm>
            <a:off x="900113" y="1052513"/>
            <a:ext cx="122396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57</a:t>
            </a:r>
            <a:r>
              <a:rPr lang="en-US" sz="1600">
                <a:solidFill>
                  <a:srgbClr val="CC3399"/>
                </a:solidFill>
              </a:rPr>
              <a:t>(0)=0.3</a:t>
            </a:r>
            <a:endParaRPr lang="ru-RU" sz="1600" i="1">
              <a:solidFill>
                <a:srgbClr val="CC3399"/>
              </a:solidFill>
            </a:endParaRPr>
          </a:p>
        </p:txBody>
      </p:sp>
      <p:sp>
        <p:nvSpPr>
          <p:cNvPr id="19469" name="TextBox 14"/>
          <p:cNvSpPr txBox="1">
            <a:spLocks noChangeArrowheads="1"/>
          </p:cNvSpPr>
          <p:nvPr/>
        </p:nvSpPr>
        <p:spPr bwMode="auto">
          <a:xfrm>
            <a:off x="3348038" y="1042988"/>
            <a:ext cx="122396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58</a:t>
            </a:r>
            <a:r>
              <a:rPr lang="en-US" sz="1600">
                <a:solidFill>
                  <a:srgbClr val="CC3399"/>
                </a:solidFill>
              </a:rPr>
              <a:t>(0)=0.3</a:t>
            </a:r>
            <a:endParaRPr lang="ru-RU" sz="1600" i="1">
              <a:solidFill>
                <a:srgbClr val="CC3399"/>
              </a:solidFill>
            </a:endParaRPr>
          </a:p>
        </p:txBody>
      </p:sp>
      <p:sp>
        <p:nvSpPr>
          <p:cNvPr id="19470" name="TextBox 15"/>
          <p:cNvSpPr txBox="1">
            <a:spLocks noChangeArrowheads="1"/>
          </p:cNvSpPr>
          <p:nvPr/>
        </p:nvSpPr>
        <p:spPr bwMode="auto">
          <a:xfrm>
            <a:off x="5580063" y="1042988"/>
            <a:ext cx="122396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59</a:t>
            </a:r>
            <a:r>
              <a:rPr lang="en-US" sz="1600">
                <a:solidFill>
                  <a:srgbClr val="CC3399"/>
                </a:solidFill>
              </a:rPr>
              <a:t>(0)=0.3</a:t>
            </a:r>
            <a:endParaRPr lang="ru-RU" sz="1600" i="1">
              <a:solidFill>
                <a:srgbClr val="CC3399"/>
              </a:solidFill>
            </a:endParaRPr>
          </a:p>
        </p:txBody>
      </p:sp>
      <p:sp>
        <p:nvSpPr>
          <p:cNvPr id="19471" name="TextBox 16"/>
          <p:cNvSpPr txBox="1">
            <a:spLocks noChangeArrowheads="1"/>
          </p:cNvSpPr>
          <p:nvPr/>
        </p:nvSpPr>
        <p:spPr bwMode="auto">
          <a:xfrm>
            <a:off x="7812088" y="1042988"/>
            <a:ext cx="122396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60</a:t>
            </a:r>
            <a:r>
              <a:rPr lang="en-US" sz="1600">
                <a:solidFill>
                  <a:srgbClr val="CC3399"/>
                </a:solidFill>
              </a:rPr>
              <a:t>(0)=0.3</a:t>
            </a:r>
            <a:endParaRPr lang="ru-RU" sz="1600" i="1">
              <a:solidFill>
                <a:srgbClr val="CC3399"/>
              </a:solidFill>
            </a:endParaRPr>
          </a:p>
        </p:txBody>
      </p:sp>
      <p:sp>
        <p:nvSpPr>
          <p:cNvPr id="19472" name="TextBox 17"/>
          <p:cNvSpPr txBox="1">
            <a:spLocks noChangeArrowheads="1"/>
          </p:cNvSpPr>
          <p:nvPr/>
        </p:nvSpPr>
        <p:spPr bwMode="auto">
          <a:xfrm>
            <a:off x="971550" y="3933825"/>
            <a:ext cx="122396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61</a:t>
            </a:r>
            <a:r>
              <a:rPr lang="en-US" sz="1600">
                <a:solidFill>
                  <a:srgbClr val="CC3399"/>
                </a:solidFill>
              </a:rPr>
              <a:t>(0)=0.3</a:t>
            </a:r>
            <a:endParaRPr lang="ru-RU" sz="1600" i="1">
              <a:solidFill>
                <a:srgbClr val="CC3399"/>
              </a:solidFill>
            </a:endParaRPr>
          </a:p>
        </p:txBody>
      </p:sp>
      <p:sp>
        <p:nvSpPr>
          <p:cNvPr id="19473" name="TextBox 18"/>
          <p:cNvSpPr txBox="1">
            <a:spLocks noChangeArrowheads="1"/>
          </p:cNvSpPr>
          <p:nvPr/>
        </p:nvSpPr>
        <p:spPr bwMode="auto">
          <a:xfrm>
            <a:off x="3276600" y="3995738"/>
            <a:ext cx="122396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62</a:t>
            </a:r>
            <a:r>
              <a:rPr lang="en-US" sz="1600">
                <a:solidFill>
                  <a:srgbClr val="CC3399"/>
                </a:solidFill>
              </a:rPr>
              <a:t>(0)=0.3</a:t>
            </a:r>
            <a:endParaRPr lang="ru-RU" sz="1600" i="1">
              <a:solidFill>
                <a:srgbClr val="CC3399"/>
              </a:solidFill>
            </a:endParaRPr>
          </a:p>
        </p:txBody>
      </p:sp>
      <p:sp>
        <p:nvSpPr>
          <p:cNvPr id="19474" name="TextBox 19"/>
          <p:cNvSpPr txBox="1">
            <a:spLocks noChangeArrowheads="1"/>
          </p:cNvSpPr>
          <p:nvPr/>
        </p:nvSpPr>
        <p:spPr bwMode="auto">
          <a:xfrm>
            <a:off x="5580063" y="3995738"/>
            <a:ext cx="122396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64</a:t>
            </a:r>
            <a:r>
              <a:rPr lang="en-US" sz="1600">
                <a:solidFill>
                  <a:srgbClr val="CC3399"/>
                </a:solidFill>
              </a:rPr>
              <a:t>(0)=0.3</a:t>
            </a:r>
            <a:endParaRPr lang="ru-RU" sz="1600" i="1">
              <a:solidFill>
                <a:srgbClr val="CC3399"/>
              </a:solidFill>
            </a:endParaRPr>
          </a:p>
        </p:txBody>
      </p:sp>
      <p:sp>
        <p:nvSpPr>
          <p:cNvPr id="19475" name="TextBox 20"/>
          <p:cNvSpPr txBox="1">
            <a:spLocks noChangeArrowheads="1"/>
          </p:cNvSpPr>
          <p:nvPr/>
        </p:nvSpPr>
        <p:spPr bwMode="auto">
          <a:xfrm>
            <a:off x="7885113" y="3979863"/>
            <a:ext cx="12255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66</a:t>
            </a:r>
            <a:r>
              <a:rPr lang="en-US" sz="1600">
                <a:solidFill>
                  <a:srgbClr val="CC3399"/>
                </a:solidFill>
              </a:rPr>
              <a:t>(0)=0.3</a:t>
            </a:r>
            <a:endParaRPr lang="ru-RU" sz="1600" i="1">
              <a:solidFill>
                <a:srgbClr val="CC3399"/>
              </a:solidFill>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1"/>
          <p:cNvSpPr>
            <a:spLocks noChangeArrowheads="1"/>
          </p:cNvSpPr>
          <p:nvPr/>
        </p:nvSpPr>
        <p:spPr bwMode="auto">
          <a:xfrm>
            <a:off x="250825" y="115888"/>
            <a:ext cx="5862638"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ru-RU" i="1"/>
              <a:t>The motion of a polaron in the presence </a:t>
            </a:r>
            <a:endParaRPr lang="en-US" i="1"/>
          </a:p>
          <a:p>
            <a:r>
              <a:rPr lang="ru-RU" i="1"/>
              <a:t>of localized excitations in the chain.</a:t>
            </a:r>
          </a:p>
        </p:txBody>
      </p:sp>
      <p:sp>
        <p:nvSpPr>
          <p:cNvPr id="20483" name="TextBox 6"/>
          <p:cNvSpPr txBox="1">
            <a:spLocks noChangeArrowheads="1"/>
          </p:cNvSpPr>
          <p:nvPr/>
        </p:nvSpPr>
        <p:spPr bwMode="auto">
          <a:xfrm>
            <a:off x="6510338" y="93663"/>
            <a:ext cx="33178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800">
                <a:solidFill>
                  <a:srgbClr val="990099"/>
                </a:solidFill>
              </a:rPr>
              <a:t>Chain length</a:t>
            </a:r>
            <a:r>
              <a:rPr lang="en-US" sz="1800">
                <a:solidFill>
                  <a:srgbClr val="800080"/>
                </a:solidFill>
              </a:rPr>
              <a:t>:</a:t>
            </a:r>
            <a:r>
              <a:rPr lang="ru-RU" sz="1800">
                <a:solidFill>
                  <a:srgbClr val="800080"/>
                </a:solidFill>
              </a:rPr>
              <a:t> </a:t>
            </a:r>
            <a:r>
              <a:rPr lang="en-US" sz="1800" i="1">
                <a:solidFill>
                  <a:srgbClr val="800080"/>
                </a:solidFill>
              </a:rPr>
              <a:t>N</a:t>
            </a:r>
            <a:r>
              <a:rPr lang="en-US" sz="1800">
                <a:solidFill>
                  <a:srgbClr val="800080"/>
                </a:solidFill>
              </a:rPr>
              <a:t>=101</a:t>
            </a:r>
            <a:r>
              <a:rPr lang="ru-RU" sz="1800">
                <a:solidFill>
                  <a:srgbClr val="800080"/>
                </a:solidFill>
              </a:rPr>
              <a:t>, </a:t>
            </a:r>
            <a:endParaRPr lang="en-US" sz="1800">
              <a:solidFill>
                <a:srgbClr val="800080"/>
              </a:solidFill>
            </a:endParaRPr>
          </a:p>
          <a:p>
            <a:pPr eaLnBrk="1" hangingPunct="1"/>
            <a:r>
              <a:rPr lang="en-US" sz="1800">
                <a:solidFill>
                  <a:srgbClr val="990099"/>
                </a:solidFill>
              </a:rPr>
              <a:t>center of the chain</a:t>
            </a:r>
            <a:r>
              <a:rPr lang="en-US" sz="1800">
                <a:solidFill>
                  <a:srgbClr val="800080"/>
                </a:solidFill>
              </a:rPr>
              <a:t>:</a:t>
            </a:r>
            <a:r>
              <a:rPr lang="ru-RU" sz="1800">
                <a:solidFill>
                  <a:srgbClr val="800080"/>
                </a:solidFill>
              </a:rPr>
              <a:t> </a:t>
            </a:r>
            <a:r>
              <a:rPr lang="en-US" sz="1800" i="1">
                <a:solidFill>
                  <a:srgbClr val="800080"/>
                </a:solidFill>
              </a:rPr>
              <a:t>n</a:t>
            </a:r>
            <a:r>
              <a:rPr lang="en-US" sz="1800">
                <a:solidFill>
                  <a:srgbClr val="800080"/>
                </a:solidFill>
              </a:rPr>
              <a:t>=51</a:t>
            </a:r>
            <a:endParaRPr lang="ru-RU" sz="1800">
              <a:solidFill>
                <a:srgbClr val="800080"/>
              </a:solidFill>
            </a:endParaRPr>
          </a:p>
        </p:txBody>
      </p:sp>
      <p:pic>
        <p:nvPicPr>
          <p:cNvPr id="20484"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7950" y="1341438"/>
            <a:ext cx="2090738" cy="2468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5" name="TextBox 14"/>
          <p:cNvSpPr txBox="1">
            <a:spLocks noChangeArrowheads="1"/>
          </p:cNvSpPr>
          <p:nvPr/>
        </p:nvSpPr>
        <p:spPr bwMode="auto">
          <a:xfrm>
            <a:off x="898525" y="1125538"/>
            <a:ext cx="12969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400" i="1">
                <a:solidFill>
                  <a:srgbClr val="640000"/>
                </a:solidFill>
              </a:rPr>
              <a:t>q</a:t>
            </a:r>
            <a:r>
              <a:rPr lang="en-GB" sz="1400" baseline="-25000">
                <a:solidFill>
                  <a:srgbClr val="640000"/>
                </a:solidFill>
              </a:rPr>
              <a:t>5</a:t>
            </a:r>
            <a:r>
              <a:rPr lang="en-US" sz="1400" baseline="-25000">
                <a:solidFill>
                  <a:srgbClr val="640000"/>
                </a:solidFill>
              </a:rPr>
              <a:t>2</a:t>
            </a:r>
            <a:r>
              <a:rPr lang="en-US" sz="1400">
                <a:solidFill>
                  <a:srgbClr val="640000"/>
                </a:solidFill>
              </a:rPr>
              <a:t>(0) =</a:t>
            </a:r>
            <a:r>
              <a:rPr lang="en-US" sz="1400" i="1">
                <a:solidFill>
                  <a:srgbClr val="640000"/>
                </a:solidFill>
              </a:rPr>
              <a:t> q</a:t>
            </a:r>
            <a:r>
              <a:rPr lang="en-GB" sz="1400" baseline="-25000">
                <a:solidFill>
                  <a:srgbClr val="640000"/>
                </a:solidFill>
              </a:rPr>
              <a:t>5</a:t>
            </a:r>
            <a:r>
              <a:rPr lang="ru-RU" sz="1400" baseline="-25000">
                <a:solidFill>
                  <a:srgbClr val="640000"/>
                </a:solidFill>
              </a:rPr>
              <a:t>1</a:t>
            </a:r>
            <a:r>
              <a:rPr lang="en-US" sz="1400">
                <a:solidFill>
                  <a:srgbClr val="640000"/>
                </a:solidFill>
              </a:rPr>
              <a:t>(0)</a:t>
            </a:r>
            <a:endParaRPr lang="ru-RU" sz="1400" i="1">
              <a:solidFill>
                <a:srgbClr val="640000"/>
              </a:solidFill>
            </a:endParaRPr>
          </a:p>
        </p:txBody>
      </p:sp>
      <p:pic>
        <p:nvPicPr>
          <p:cNvPr id="20486"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39975" y="1341438"/>
            <a:ext cx="2095500" cy="248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7" name="TextBox 14"/>
          <p:cNvSpPr txBox="1">
            <a:spLocks noChangeArrowheads="1"/>
          </p:cNvSpPr>
          <p:nvPr/>
        </p:nvSpPr>
        <p:spPr bwMode="auto">
          <a:xfrm>
            <a:off x="2627313" y="1052513"/>
            <a:ext cx="193833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400" i="1">
                <a:solidFill>
                  <a:srgbClr val="640000"/>
                </a:solidFill>
              </a:rPr>
              <a:t>q</a:t>
            </a:r>
            <a:r>
              <a:rPr lang="en-GB" sz="1400" baseline="-25000">
                <a:solidFill>
                  <a:srgbClr val="640000"/>
                </a:solidFill>
              </a:rPr>
              <a:t>5</a:t>
            </a:r>
            <a:r>
              <a:rPr lang="en-US" sz="1400" baseline="-25000">
                <a:solidFill>
                  <a:srgbClr val="640000"/>
                </a:solidFill>
              </a:rPr>
              <a:t>2</a:t>
            </a:r>
            <a:r>
              <a:rPr lang="en-US" sz="1400">
                <a:solidFill>
                  <a:srgbClr val="640000"/>
                </a:solidFill>
              </a:rPr>
              <a:t>(0) =</a:t>
            </a:r>
            <a:r>
              <a:rPr lang="en-US" sz="1400" i="1">
                <a:solidFill>
                  <a:srgbClr val="640000"/>
                </a:solidFill>
              </a:rPr>
              <a:t> q</a:t>
            </a:r>
            <a:r>
              <a:rPr lang="en-GB" sz="1400" baseline="-25000">
                <a:solidFill>
                  <a:srgbClr val="640000"/>
                </a:solidFill>
              </a:rPr>
              <a:t>53</a:t>
            </a:r>
            <a:r>
              <a:rPr lang="en-US" sz="1400">
                <a:solidFill>
                  <a:srgbClr val="640000"/>
                </a:solidFill>
              </a:rPr>
              <a:t>(0) =</a:t>
            </a:r>
            <a:r>
              <a:rPr lang="en-US" sz="1400" i="1">
                <a:solidFill>
                  <a:srgbClr val="640000"/>
                </a:solidFill>
              </a:rPr>
              <a:t> q</a:t>
            </a:r>
            <a:r>
              <a:rPr lang="en-GB" sz="1400" baseline="-25000">
                <a:solidFill>
                  <a:srgbClr val="640000"/>
                </a:solidFill>
              </a:rPr>
              <a:t>5</a:t>
            </a:r>
            <a:r>
              <a:rPr lang="ru-RU" sz="1400" baseline="-25000">
                <a:solidFill>
                  <a:srgbClr val="640000"/>
                </a:solidFill>
              </a:rPr>
              <a:t>1</a:t>
            </a:r>
            <a:r>
              <a:rPr lang="en-US" sz="1400">
                <a:solidFill>
                  <a:srgbClr val="640000"/>
                </a:solidFill>
              </a:rPr>
              <a:t>(0)</a:t>
            </a:r>
            <a:endParaRPr lang="ru-RU" sz="1400" i="1">
              <a:solidFill>
                <a:srgbClr val="640000"/>
              </a:solidFill>
            </a:endParaRPr>
          </a:p>
        </p:txBody>
      </p:sp>
      <p:pic>
        <p:nvPicPr>
          <p:cNvPr id="20488"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643438" y="1320800"/>
            <a:ext cx="2079625" cy="246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9" name="TextBox 14"/>
          <p:cNvSpPr txBox="1">
            <a:spLocks noChangeArrowheads="1"/>
          </p:cNvSpPr>
          <p:nvPr/>
        </p:nvSpPr>
        <p:spPr bwMode="auto">
          <a:xfrm>
            <a:off x="5035550" y="1033463"/>
            <a:ext cx="17684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400" i="1">
                <a:solidFill>
                  <a:srgbClr val="640000"/>
                </a:solidFill>
              </a:rPr>
              <a:t>q</a:t>
            </a:r>
            <a:r>
              <a:rPr lang="en-GB" sz="1400" baseline="-25000">
                <a:solidFill>
                  <a:srgbClr val="640000"/>
                </a:solidFill>
              </a:rPr>
              <a:t>5</a:t>
            </a:r>
            <a:r>
              <a:rPr lang="en-US" sz="1400" baseline="-25000">
                <a:solidFill>
                  <a:srgbClr val="640000"/>
                </a:solidFill>
              </a:rPr>
              <a:t>2</a:t>
            </a:r>
            <a:r>
              <a:rPr lang="en-US" sz="1400">
                <a:solidFill>
                  <a:srgbClr val="640000"/>
                </a:solidFill>
              </a:rPr>
              <a:t>(0) =</a:t>
            </a:r>
            <a:r>
              <a:rPr lang="en-US" sz="1400" i="1">
                <a:solidFill>
                  <a:srgbClr val="640000"/>
                </a:solidFill>
              </a:rPr>
              <a:t> q</a:t>
            </a:r>
            <a:r>
              <a:rPr lang="en-GB" sz="1400" baseline="-25000">
                <a:solidFill>
                  <a:srgbClr val="640000"/>
                </a:solidFill>
              </a:rPr>
              <a:t>5</a:t>
            </a:r>
            <a:r>
              <a:rPr lang="ru-RU" sz="1400" baseline="-25000">
                <a:solidFill>
                  <a:srgbClr val="640000"/>
                </a:solidFill>
              </a:rPr>
              <a:t>1</a:t>
            </a:r>
            <a:r>
              <a:rPr lang="en-US" sz="1400">
                <a:solidFill>
                  <a:srgbClr val="640000"/>
                </a:solidFill>
              </a:rPr>
              <a:t>(0)</a:t>
            </a:r>
            <a:r>
              <a:rPr lang="en-US" sz="1400">
                <a:solidFill>
                  <a:srgbClr val="CC3399"/>
                </a:solidFill>
                <a:sym typeface="Mathematica1" pitchFamily="2" charset="2"/>
              </a:rPr>
              <a:t> </a:t>
            </a:r>
            <a:r>
              <a:rPr lang="ru-RU" sz="1400">
                <a:solidFill>
                  <a:srgbClr val="990099"/>
                </a:solidFill>
              </a:rPr>
              <a:t>–</a:t>
            </a:r>
            <a:r>
              <a:rPr lang="en-US" sz="1400">
                <a:solidFill>
                  <a:srgbClr val="CC3399"/>
                </a:solidFill>
                <a:sym typeface="Mathematica1" pitchFamily="2" charset="2"/>
              </a:rPr>
              <a:t> </a:t>
            </a:r>
            <a:r>
              <a:rPr lang="en-US" sz="1400">
                <a:solidFill>
                  <a:srgbClr val="640000"/>
                </a:solidFill>
              </a:rPr>
              <a:t>0.1</a:t>
            </a:r>
            <a:endParaRPr lang="ru-RU" sz="1400" i="1">
              <a:solidFill>
                <a:srgbClr val="640000"/>
              </a:solidFill>
            </a:endParaRPr>
          </a:p>
        </p:txBody>
      </p:sp>
      <p:pic>
        <p:nvPicPr>
          <p:cNvPr id="20490" name="Picture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875463" y="1341438"/>
            <a:ext cx="2087562" cy="2471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91" name="TextBox 14"/>
          <p:cNvSpPr txBox="1">
            <a:spLocks noChangeArrowheads="1"/>
          </p:cNvSpPr>
          <p:nvPr/>
        </p:nvSpPr>
        <p:spPr bwMode="auto">
          <a:xfrm>
            <a:off x="7216775" y="1052513"/>
            <a:ext cx="176847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400" i="1">
                <a:solidFill>
                  <a:srgbClr val="640000"/>
                </a:solidFill>
              </a:rPr>
              <a:t>q</a:t>
            </a:r>
            <a:r>
              <a:rPr lang="en-GB" sz="1400" baseline="-25000">
                <a:solidFill>
                  <a:srgbClr val="640000"/>
                </a:solidFill>
              </a:rPr>
              <a:t>5</a:t>
            </a:r>
            <a:r>
              <a:rPr lang="en-US" sz="1400" baseline="-25000">
                <a:solidFill>
                  <a:srgbClr val="640000"/>
                </a:solidFill>
              </a:rPr>
              <a:t>2</a:t>
            </a:r>
            <a:r>
              <a:rPr lang="en-US" sz="1400">
                <a:solidFill>
                  <a:srgbClr val="640000"/>
                </a:solidFill>
              </a:rPr>
              <a:t>(0) =</a:t>
            </a:r>
            <a:r>
              <a:rPr lang="en-US" sz="1400" i="1">
                <a:solidFill>
                  <a:srgbClr val="640000"/>
                </a:solidFill>
              </a:rPr>
              <a:t> q</a:t>
            </a:r>
            <a:r>
              <a:rPr lang="en-GB" sz="1400" baseline="-25000">
                <a:solidFill>
                  <a:srgbClr val="640000"/>
                </a:solidFill>
              </a:rPr>
              <a:t>5</a:t>
            </a:r>
            <a:r>
              <a:rPr lang="ru-RU" sz="1400" baseline="-25000">
                <a:solidFill>
                  <a:srgbClr val="640000"/>
                </a:solidFill>
              </a:rPr>
              <a:t>1</a:t>
            </a:r>
            <a:r>
              <a:rPr lang="en-US" sz="1400">
                <a:solidFill>
                  <a:srgbClr val="640000"/>
                </a:solidFill>
              </a:rPr>
              <a:t>(0)</a:t>
            </a:r>
            <a:r>
              <a:rPr lang="en-US" sz="1400">
                <a:solidFill>
                  <a:srgbClr val="CC3399"/>
                </a:solidFill>
                <a:sym typeface="Mathematica1" pitchFamily="2" charset="2"/>
              </a:rPr>
              <a:t> </a:t>
            </a:r>
            <a:r>
              <a:rPr lang="ru-RU" sz="1400">
                <a:solidFill>
                  <a:srgbClr val="800000"/>
                </a:solidFill>
              </a:rPr>
              <a:t>–</a:t>
            </a:r>
            <a:r>
              <a:rPr lang="en-US" sz="1400">
                <a:solidFill>
                  <a:srgbClr val="CC3399"/>
                </a:solidFill>
                <a:sym typeface="Mathematica1" pitchFamily="2" charset="2"/>
              </a:rPr>
              <a:t> </a:t>
            </a:r>
            <a:r>
              <a:rPr lang="en-US" sz="1400">
                <a:solidFill>
                  <a:srgbClr val="640000"/>
                </a:solidFill>
              </a:rPr>
              <a:t>0.2</a:t>
            </a:r>
            <a:endParaRPr lang="ru-RU" sz="1400" i="1">
              <a:solidFill>
                <a:srgbClr val="640000"/>
              </a:solidFill>
            </a:endParaRPr>
          </a:p>
        </p:txBody>
      </p:sp>
      <p:pic>
        <p:nvPicPr>
          <p:cNvPr id="20492" name="Picture 8"/>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211138" y="4292600"/>
            <a:ext cx="2087562" cy="2465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93" name="TextBox 14"/>
          <p:cNvSpPr txBox="1">
            <a:spLocks noChangeArrowheads="1"/>
          </p:cNvSpPr>
          <p:nvPr/>
        </p:nvSpPr>
        <p:spPr bwMode="auto">
          <a:xfrm>
            <a:off x="179388" y="4005263"/>
            <a:ext cx="1985962"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400" i="1">
                <a:solidFill>
                  <a:srgbClr val="640000"/>
                </a:solidFill>
              </a:rPr>
              <a:t>q</a:t>
            </a:r>
            <a:r>
              <a:rPr lang="en-GB" sz="1400" baseline="-25000">
                <a:solidFill>
                  <a:srgbClr val="640000"/>
                </a:solidFill>
              </a:rPr>
              <a:t>5</a:t>
            </a:r>
            <a:r>
              <a:rPr lang="en-US" sz="1400" baseline="-25000">
                <a:solidFill>
                  <a:srgbClr val="640000"/>
                </a:solidFill>
              </a:rPr>
              <a:t>2</a:t>
            </a:r>
            <a:r>
              <a:rPr lang="en-US" sz="1400">
                <a:solidFill>
                  <a:srgbClr val="640000"/>
                </a:solidFill>
              </a:rPr>
              <a:t>(0) = …</a:t>
            </a:r>
            <a:r>
              <a:rPr lang="en-US" sz="1400" i="1">
                <a:solidFill>
                  <a:srgbClr val="640000"/>
                </a:solidFill>
              </a:rPr>
              <a:t> =q</a:t>
            </a:r>
            <a:r>
              <a:rPr lang="en-US" sz="1400" baseline="-25000">
                <a:solidFill>
                  <a:srgbClr val="640000"/>
                </a:solidFill>
              </a:rPr>
              <a:t>62</a:t>
            </a:r>
            <a:r>
              <a:rPr lang="en-US" sz="1400">
                <a:solidFill>
                  <a:srgbClr val="640000"/>
                </a:solidFill>
              </a:rPr>
              <a:t>(0)=</a:t>
            </a:r>
            <a:r>
              <a:rPr lang="en-US" sz="1400">
                <a:solidFill>
                  <a:srgbClr val="CC3399"/>
                </a:solidFill>
                <a:sym typeface="Mathematica1" pitchFamily="2" charset="2"/>
              </a:rPr>
              <a:t> </a:t>
            </a:r>
            <a:r>
              <a:rPr lang="en-US" sz="1400">
                <a:solidFill>
                  <a:srgbClr val="640000"/>
                </a:solidFill>
              </a:rPr>
              <a:t>0.1</a:t>
            </a:r>
            <a:endParaRPr lang="ru-RU" sz="1400" i="1">
              <a:solidFill>
                <a:srgbClr val="640000"/>
              </a:solidFill>
            </a:endParaRPr>
          </a:p>
        </p:txBody>
      </p:sp>
      <p:pic>
        <p:nvPicPr>
          <p:cNvPr id="20494" name="Picture 10"/>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457450" y="4275138"/>
            <a:ext cx="2087563" cy="247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95" name="TextBox 14"/>
          <p:cNvSpPr txBox="1">
            <a:spLocks noChangeArrowheads="1"/>
          </p:cNvSpPr>
          <p:nvPr/>
        </p:nvSpPr>
        <p:spPr bwMode="auto">
          <a:xfrm>
            <a:off x="2971800" y="4006850"/>
            <a:ext cx="1671638"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400" i="1">
                <a:solidFill>
                  <a:srgbClr val="640000"/>
                </a:solidFill>
              </a:rPr>
              <a:t>q</a:t>
            </a:r>
            <a:r>
              <a:rPr lang="en-GB" sz="1400" baseline="-25000">
                <a:solidFill>
                  <a:srgbClr val="640000"/>
                </a:solidFill>
              </a:rPr>
              <a:t>5</a:t>
            </a:r>
            <a:r>
              <a:rPr lang="en-US" sz="1400" baseline="-25000">
                <a:solidFill>
                  <a:srgbClr val="640000"/>
                </a:solidFill>
              </a:rPr>
              <a:t>2-62</a:t>
            </a:r>
            <a:r>
              <a:rPr lang="en-US" sz="1400">
                <a:solidFill>
                  <a:srgbClr val="640000"/>
                </a:solidFill>
              </a:rPr>
              <a:t>(0)=</a:t>
            </a:r>
            <a:r>
              <a:rPr lang="en-US" sz="1400">
                <a:solidFill>
                  <a:srgbClr val="CC3399"/>
                </a:solidFill>
                <a:sym typeface="Mathematica1" pitchFamily="2" charset="2"/>
              </a:rPr>
              <a:t> </a:t>
            </a:r>
            <a:r>
              <a:rPr lang="en-US" sz="1400">
                <a:solidFill>
                  <a:srgbClr val="640000"/>
                </a:solidFill>
              </a:rPr>
              <a:t>0.1*(</a:t>
            </a:r>
            <a:r>
              <a:rPr lang="ru-RU" sz="1400">
                <a:solidFill>
                  <a:srgbClr val="800000"/>
                </a:solidFill>
              </a:rPr>
              <a:t>–</a:t>
            </a:r>
            <a:r>
              <a:rPr lang="en-US" sz="1400">
                <a:solidFill>
                  <a:srgbClr val="640000"/>
                </a:solidFill>
              </a:rPr>
              <a:t>1)</a:t>
            </a:r>
            <a:r>
              <a:rPr lang="en-US" sz="1800" i="1" baseline="30000">
                <a:solidFill>
                  <a:srgbClr val="640000"/>
                </a:solidFill>
              </a:rPr>
              <a:t>n</a:t>
            </a:r>
            <a:endParaRPr lang="ru-RU" sz="1400" i="1">
              <a:solidFill>
                <a:srgbClr val="640000"/>
              </a:solidFill>
            </a:endParaRPr>
          </a:p>
        </p:txBody>
      </p:sp>
      <p:pic>
        <p:nvPicPr>
          <p:cNvPr id="20496" name="Picture 12"/>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730750" y="4262438"/>
            <a:ext cx="2092325" cy="248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97" name="TextBox 14"/>
          <p:cNvSpPr txBox="1">
            <a:spLocks noChangeArrowheads="1"/>
          </p:cNvSpPr>
          <p:nvPr/>
        </p:nvSpPr>
        <p:spPr bwMode="auto">
          <a:xfrm>
            <a:off x="5616575" y="4024313"/>
            <a:ext cx="125888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400" i="1">
                <a:solidFill>
                  <a:srgbClr val="640000"/>
                </a:solidFill>
              </a:rPr>
              <a:t>q</a:t>
            </a:r>
            <a:r>
              <a:rPr lang="en-GB" sz="1400" baseline="-25000">
                <a:solidFill>
                  <a:srgbClr val="640000"/>
                </a:solidFill>
              </a:rPr>
              <a:t>56</a:t>
            </a:r>
            <a:r>
              <a:rPr lang="en-US" sz="1400">
                <a:solidFill>
                  <a:srgbClr val="640000"/>
                </a:solidFill>
              </a:rPr>
              <a:t>(0) =</a:t>
            </a:r>
            <a:r>
              <a:rPr lang="en-US" sz="1400" i="1">
                <a:solidFill>
                  <a:srgbClr val="640000"/>
                </a:solidFill>
              </a:rPr>
              <a:t> </a:t>
            </a:r>
            <a:r>
              <a:rPr lang="en-US" sz="1400">
                <a:solidFill>
                  <a:srgbClr val="640000"/>
                </a:solidFill>
              </a:rPr>
              <a:t>0.3</a:t>
            </a:r>
            <a:endParaRPr lang="ru-RU" sz="1400" i="1">
              <a:solidFill>
                <a:srgbClr val="640000"/>
              </a:solidFill>
            </a:endParaRPr>
          </a:p>
        </p:txBody>
      </p:sp>
      <p:pic>
        <p:nvPicPr>
          <p:cNvPr id="20498" name="Picture 14"/>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6894513" y="4316413"/>
            <a:ext cx="2090737" cy="247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99" name="TextBox 14"/>
          <p:cNvSpPr txBox="1">
            <a:spLocks noChangeArrowheads="1"/>
          </p:cNvSpPr>
          <p:nvPr/>
        </p:nvSpPr>
        <p:spPr bwMode="auto">
          <a:xfrm>
            <a:off x="7648575" y="4076700"/>
            <a:ext cx="1244600"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400" i="1">
                <a:solidFill>
                  <a:srgbClr val="640000"/>
                </a:solidFill>
              </a:rPr>
              <a:t>q</a:t>
            </a:r>
            <a:r>
              <a:rPr lang="en-GB" sz="1400" baseline="-25000">
                <a:solidFill>
                  <a:srgbClr val="640000"/>
                </a:solidFill>
              </a:rPr>
              <a:t>5</a:t>
            </a:r>
            <a:r>
              <a:rPr lang="en-US" sz="1400" baseline="-25000">
                <a:solidFill>
                  <a:srgbClr val="640000"/>
                </a:solidFill>
              </a:rPr>
              <a:t>6</a:t>
            </a:r>
            <a:r>
              <a:rPr lang="en-US" sz="1400">
                <a:solidFill>
                  <a:srgbClr val="640000"/>
                </a:solidFill>
              </a:rPr>
              <a:t>(0) =</a:t>
            </a:r>
            <a:r>
              <a:rPr lang="en-US" sz="1400" i="1">
                <a:solidFill>
                  <a:srgbClr val="640000"/>
                </a:solidFill>
              </a:rPr>
              <a:t> </a:t>
            </a:r>
            <a:r>
              <a:rPr lang="ru-RU" sz="1400">
                <a:solidFill>
                  <a:srgbClr val="800000"/>
                </a:solidFill>
              </a:rPr>
              <a:t>–</a:t>
            </a:r>
            <a:r>
              <a:rPr lang="en-US" sz="1400">
                <a:solidFill>
                  <a:srgbClr val="CC3399"/>
                </a:solidFill>
                <a:sym typeface="Mathematica1" pitchFamily="2" charset="2"/>
              </a:rPr>
              <a:t> </a:t>
            </a:r>
            <a:r>
              <a:rPr lang="en-US" sz="1400">
                <a:solidFill>
                  <a:srgbClr val="640000"/>
                </a:solidFill>
              </a:rPr>
              <a:t>0.3</a:t>
            </a:r>
            <a:endParaRPr lang="ru-RU" sz="1400" i="1">
              <a:solidFill>
                <a:srgbClr val="640000"/>
              </a:solidFill>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1"/>
          <p:cNvSpPr>
            <a:spLocks noChangeArrowheads="1"/>
          </p:cNvSpPr>
          <p:nvPr/>
        </p:nvSpPr>
        <p:spPr bwMode="auto">
          <a:xfrm>
            <a:off x="250825" y="115888"/>
            <a:ext cx="5862638"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ru-RU" i="1"/>
              <a:t>The motion of a polaron in the presence </a:t>
            </a:r>
            <a:endParaRPr lang="en-US" i="1"/>
          </a:p>
          <a:p>
            <a:r>
              <a:rPr lang="ru-RU" i="1"/>
              <a:t>of localized excitations in the chain.</a:t>
            </a:r>
          </a:p>
        </p:txBody>
      </p:sp>
      <p:sp>
        <p:nvSpPr>
          <p:cNvPr id="21507" name="TextBox 6"/>
          <p:cNvSpPr txBox="1">
            <a:spLocks noChangeArrowheads="1"/>
          </p:cNvSpPr>
          <p:nvPr/>
        </p:nvSpPr>
        <p:spPr bwMode="auto">
          <a:xfrm>
            <a:off x="6510338" y="93663"/>
            <a:ext cx="33178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800">
                <a:solidFill>
                  <a:srgbClr val="990099"/>
                </a:solidFill>
              </a:rPr>
              <a:t>Chain length</a:t>
            </a:r>
            <a:r>
              <a:rPr lang="en-US" sz="1800">
                <a:solidFill>
                  <a:srgbClr val="800080"/>
                </a:solidFill>
              </a:rPr>
              <a:t>:</a:t>
            </a:r>
            <a:r>
              <a:rPr lang="ru-RU" sz="1800">
                <a:solidFill>
                  <a:srgbClr val="800080"/>
                </a:solidFill>
              </a:rPr>
              <a:t> </a:t>
            </a:r>
            <a:r>
              <a:rPr lang="en-US" sz="1800" i="1">
                <a:solidFill>
                  <a:srgbClr val="800080"/>
                </a:solidFill>
              </a:rPr>
              <a:t>N</a:t>
            </a:r>
            <a:r>
              <a:rPr lang="en-US" sz="1800">
                <a:solidFill>
                  <a:srgbClr val="800080"/>
                </a:solidFill>
              </a:rPr>
              <a:t>=101</a:t>
            </a:r>
            <a:r>
              <a:rPr lang="ru-RU" sz="1800">
                <a:solidFill>
                  <a:srgbClr val="800080"/>
                </a:solidFill>
              </a:rPr>
              <a:t>, </a:t>
            </a:r>
            <a:endParaRPr lang="en-US" sz="1800">
              <a:solidFill>
                <a:srgbClr val="800080"/>
              </a:solidFill>
            </a:endParaRPr>
          </a:p>
          <a:p>
            <a:pPr eaLnBrk="1" hangingPunct="1"/>
            <a:r>
              <a:rPr lang="en-US" sz="1800">
                <a:solidFill>
                  <a:srgbClr val="990099"/>
                </a:solidFill>
              </a:rPr>
              <a:t>center of the chain</a:t>
            </a:r>
            <a:r>
              <a:rPr lang="en-US" sz="1800">
                <a:solidFill>
                  <a:srgbClr val="800080"/>
                </a:solidFill>
              </a:rPr>
              <a:t>:</a:t>
            </a:r>
            <a:r>
              <a:rPr lang="ru-RU" sz="1800">
                <a:solidFill>
                  <a:srgbClr val="800080"/>
                </a:solidFill>
              </a:rPr>
              <a:t> </a:t>
            </a:r>
            <a:r>
              <a:rPr lang="en-US" sz="1800" i="1">
                <a:solidFill>
                  <a:srgbClr val="800080"/>
                </a:solidFill>
              </a:rPr>
              <a:t>n</a:t>
            </a:r>
            <a:r>
              <a:rPr lang="en-US" sz="1800">
                <a:solidFill>
                  <a:srgbClr val="800080"/>
                </a:solidFill>
              </a:rPr>
              <a:t>=51</a:t>
            </a:r>
            <a:endParaRPr lang="ru-RU" sz="1800">
              <a:solidFill>
                <a:srgbClr val="800080"/>
              </a:solidFill>
            </a:endParaRPr>
          </a:p>
        </p:txBody>
      </p:sp>
      <p:pic>
        <p:nvPicPr>
          <p:cNvPr id="21508"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7950" y="1406525"/>
            <a:ext cx="2078038" cy="2481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339975" y="1400175"/>
            <a:ext cx="2074863" cy="2493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0"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643438" y="1468438"/>
            <a:ext cx="2070100" cy="2478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1" name="Picture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858000" y="1444625"/>
            <a:ext cx="2066925" cy="248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2" name="TextBox 14"/>
          <p:cNvSpPr txBox="1">
            <a:spLocks noChangeArrowheads="1"/>
          </p:cNvSpPr>
          <p:nvPr/>
        </p:nvSpPr>
        <p:spPr bwMode="auto">
          <a:xfrm>
            <a:off x="900113" y="1114425"/>
            <a:ext cx="122396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5</a:t>
            </a:r>
            <a:r>
              <a:rPr lang="ru-RU" sz="1600" baseline="-25000">
                <a:solidFill>
                  <a:srgbClr val="CC3399"/>
                </a:solidFill>
              </a:rPr>
              <a:t>2</a:t>
            </a:r>
            <a:r>
              <a:rPr lang="en-US" sz="1600">
                <a:solidFill>
                  <a:srgbClr val="CC3399"/>
                </a:solidFill>
              </a:rPr>
              <a:t>(0)=0.6</a:t>
            </a:r>
            <a:endParaRPr lang="ru-RU" sz="1600" i="1">
              <a:solidFill>
                <a:srgbClr val="CC3399"/>
              </a:solidFill>
            </a:endParaRPr>
          </a:p>
        </p:txBody>
      </p:sp>
      <p:sp>
        <p:nvSpPr>
          <p:cNvPr id="21513" name="TextBox 14"/>
          <p:cNvSpPr txBox="1">
            <a:spLocks noChangeArrowheads="1"/>
          </p:cNvSpPr>
          <p:nvPr/>
        </p:nvSpPr>
        <p:spPr bwMode="auto">
          <a:xfrm>
            <a:off x="3276600" y="1114425"/>
            <a:ext cx="122396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5</a:t>
            </a:r>
            <a:r>
              <a:rPr lang="ru-RU" sz="1600" baseline="-25000">
                <a:solidFill>
                  <a:srgbClr val="CC3399"/>
                </a:solidFill>
              </a:rPr>
              <a:t>4</a:t>
            </a:r>
            <a:r>
              <a:rPr lang="en-US" sz="1600">
                <a:solidFill>
                  <a:srgbClr val="CC3399"/>
                </a:solidFill>
              </a:rPr>
              <a:t>(0)=0.6</a:t>
            </a:r>
            <a:endParaRPr lang="ru-RU" sz="1600" i="1">
              <a:solidFill>
                <a:srgbClr val="CC3399"/>
              </a:solidFill>
            </a:endParaRPr>
          </a:p>
        </p:txBody>
      </p:sp>
      <p:sp>
        <p:nvSpPr>
          <p:cNvPr id="21514" name="TextBox 14"/>
          <p:cNvSpPr txBox="1">
            <a:spLocks noChangeArrowheads="1"/>
          </p:cNvSpPr>
          <p:nvPr/>
        </p:nvSpPr>
        <p:spPr bwMode="auto">
          <a:xfrm>
            <a:off x="5508625" y="1187450"/>
            <a:ext cx="122396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5</a:t>
            </a:r>
            <a:r>
              <a:rPr lang="ru-RU" sz="1600" baseline="-25000">
                <a:solidFill>
                  <a:srgbClr val="CC3399"/>
                </a:solidFill>
              </a:rPr>
              <a:t>6</a:t>
            </a:r>
            <a:r>
              <a:rPr lang="en-US" sz="1600">
                <a:solidFill>
                  <a:srgbClr val="CC3399"/>
                </a:solidFill>
              </a:rPr>
              <a:t>(0)=0.6</a:t>
            </a:r>
            <a:endParaRPr lang="ru-RU" sz="1600" i="1">
              <a:solidFill>
                <a:srgbClr val="CC3399"/>
              </a:solidFill>
            </a:endParaRPr>
          </a:p>
        </p:txBody>
      </p:sp>
      <p:sp>
        <p:nvSpPr>
          <p:cNvPr id="21515" name="TextBox 14"/>
          <p:cNvSpPr txBox="1">
            <a:spLocks noChangeArrowheads="1"/>
          </p:cNvSpPr>
          <p:nvPr/>
        </p:nvSpPr>
        <p:spPr bwMode="auto">
          <a:xfrm>
            <a:off x="7596188" y="1147763"/>
            <a:ext cx="122396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5</a:t>
            </a:r>
            <a:r>
              <a:rPr lang="ru-RU" sz="1600" baseline="-25000">
                <a:solidFill>
                  <a:srgbClr val="CC3399"/>
                </a:solidFill>
              </a:rPr>
              <a:t>8</a:t>
            </a:r>
            <a:r>
              <a:rPr lang="en-US" sz="1600">
                <a:solidFill>
                  <a:srgbClr val="CC3399"/>
                </a:solidFill>
              </a:rPr>
              <a:t>(0)=0.6</a:t>
            </a:r>
            <a:endParaRPr lang="ru-RU" sz="1600" i="1">
              <a:solidFill>
                <a:srgbClr val="CC3399"/>
              </a:solidFill>
            </a:endParaRPr>
          </a:p>
        </p:txBody>
      </p:sp>
      <p:pic>
        <p:nvPicPr>
          <p:cNvPr id="21516" name="Picture 7"/>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88900" y="4292600"/>
            <a:ext cx="2066925" cy="2465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7" name="TextBox 14"/>
          <p:cNvSpPr txBox="1">
            <a:spLocks noChangeArrowheads="1"/>
          </p:cNvSpPr>
          <p:nvPr/>
        </p:nvSpPr>
        <p:spPr bwMode="auto">
          <a:xfrm>
            <a:off x="1014413" y="4033838"/>
            <a:ext cx="114141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640000"/>
                </a:solidFill>
              </a:rPr>
              <a:t>q</a:t>
            </a:r>
            <a:r>
              <a:rPr lang="en-GB" sz="1600" baseline="-25000">
                <a:solidFill>
                  <a:srgbClr val="640000"/>
                </a:solidFill>
              </a:rPr>
              <a:t>5</a:t>
            </a:r>
            <a:r>
              <a:rPr lang="ru-RU" sz="1600" baseline="-25000">
                <a:solidFill>
                  <a:srgbClr val="640000"/>
                </a:solidFill>
              </a:rPr>
              <a:t>2</a:t>
            </a:r>
            <a:r>
              <a:rPr lang="en-US" sz="1600">
                <a:solidFill>
                  <a:srgbClr val="640000"/>
                </a:solidFill>
              </a:rPr>
              <a:t>(0)=0.6</a:t>
            </a:r>
            <a:endParaRPr lang="ru-RU" sz="1600" i="1">
              <a:solidFill>
                <a:srgbClr val="640000"/>
              </a:solidFill>
            </a:endParaRPr>
          </a:p>
        </p:txBody>
      </p:sp>
      <p:pic>
        <p:nvPicPr>
          <p:cNvPr id="21518" name="Picture 8"/>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339975" y="4313238"/>
            <a:ext cx="2074863" cy="249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9" name="Picture 9"/>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572000" y="4267200"/>
            <a:ext cx="2065338" cy="2490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20" name="Picture 14"/>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6858000" y="4222750"/>
            <a:ext cx="2079625" cy="2495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21" name="TextBox 14"/>
          <p:cNvSpPr txBox="1">
            <a:spLocks noChangeArrowheads="1"/>
          </p:cNvSpPr>
          <p:nvPr/>
        </p:nvSpPr>
        <p:spPr bwMode="auto">
          <a:xfrm>
            <a:off x="3346450" y="4068763"/>
            <a:ext cx="11541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640000"/>
                </a:solidFill>
              </a:rPr>
              <a:t>q</a:t>
            </a:r>
            <a:r>
              <a:rPr lang="en-GB" sz="1600" baseline="-25000">
                <a:solidFill>
                  <a:srgbClr val="640000"/>
                </a:solidFill>
              </a:rPr>
              <a:t>5</a:t>
            </a:r>
            <a:r>
              <a:rPr lang="ru-RU" sz="1600" baseline="-25000">
                <a:solidFill>
                  <a:srgbClr val="640000"/>
                </a:solidFill>
              </a:rPr>
              <a:t>3</a:t>
            </a:r>
            <a:r>
              <a:rPr lang="en-US" sz="1600">
                <a:solidFill>
                  <a:srgbClr val="640000"/>
                </a:solidFill>
              </a:rPr>
              <a:t>(0)=0.6</a:t>
            </a:r>
            <a:endParaRPr lang="ru-RU" sz="1600" i="1">
              <a:solidFill>
                <a:srgbClr val="640000"/>
              </a:solidFill>
            </a:endParaRPr>
          </a:p>
        </p:txBody>
      </p:sp>
      <p:sp>
        <p:nvSpPr>
          <p:cNvPr id="21522" name="TextBox 14"/>
          <p:cNvSpPr txBox="1">
            <a:spLocks noChangeArrowheads="1"/>
          </p:cNvSpPr>
          <p:nvPr/>
        </p:nvSpPr>
        <p:spPr bwMode="auto">
          <a:xfrm>
            <a:off x="5497513" y="4005263"/>
            <a:ext cx="11398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640000"/>
                </a:solidFill>
              </a:rPr>
              <a:t>q</a:t>
            </a:r>
            <a:r>
              <a:rPr lang="en-GB" sz="1600" baseline="-25000">
                <a:solidFill>
                  <a:srgbClr val="640000"/>
                </a:solidFill>
              </a:rPr>
              <a:t>5</a:t>
            </a:r>
            <a:r>
              <a:rPr lang="ru-RU" sz="1600" baseline="-25000">
                <a:solidFill>
                  <a:srgbClr val="640000"/>
                </a:solidFill>
              </a:rPr>
              <a:t>4</a:t>
            </a:r>
            <a:r>
              <a:rPr lang="en-US" sz="1600">
                <a:solidFill>
                  <a:srgbClr val="640000"/>
                </a:solidFill>
              </a:rPr>
              <a:t>(0)=0.6</a:t>
            </a:r>
            <a:endParaRPr lang="ru-RU" sz="1600" i="1">
              <a:solidFill>
                <a:srgbClr val="640000"/>
              </a:solidFill>
            </a:endParaRPr>
          </a:p>
        </p:txBody>
      </p:sp>
      <p:sp>
        <p:nvSpPr>
          <p:cNvPr id="21523" name="TextBox 14"/>
          <p:cNvSpPr txBox="1">
            <a:spLocks noChangeArrowheads="1"/>
          </p:cNvSpPr>
          <p:nvPr/>
        </p:nvSpPr>
        <p:spPr bwMode="auto">
          <a:xfrm>
            <a:off x="7891463" y="4013200"/>
            <a:ext cx="114458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640000"/>
                </a:solidFill>
              </a:rPr>
              <a:t>q</a:t>
            </a:r>
            <a:r>
              <a:rPr lang="en-GB" sz="1600" baseline="-25000">
                <a:solidFill>
                  <a:srgbClr val="640000"/>
                </a:solidFill>
              </a:rPr>
              <a:t>5</a:t>
            </a:r>
            <a:r>
              <a:rPr lang="ru-RU" sz="1600" baseline="-25000">
                <a:solidFill>
                  <a:srgbClr val="640000"/>
                </a:solidFill>
              </a:rPr>
              <a:t>5</a:t>
            </a:r>
            <a:r>
              <a:rPr lang="en-US" sz="1600">
                <a:solidFill>
                  <a:srgbClr val="640000"/>
                </a:solidFill>
              </a:rPr>
              <a:t>(0)=0.6</a:t>
            </a:r>
            <a:endParaRPr lang="ru-RU" sz="1600" i="1">
              <a:solidFill>
                <a:srgbClr val="640000"/>
              </a:solidFill>
            </a:endParaRPr>
          </a:p>
        </p:txBody>
      </p:sp>
      <p:sp>
        <p:nvSpPr>
          <p:cNvPr id="23" name="Oval 22"/>
          <p:cNvSpPr/>
          <p:nvPr/>
        </p:nvSpPr>
        <p:spPr>
          <a:xfrm>
            <a:off x="7812088" y="735013"/>
            <a:ext cx="1254125" cy="425450"/>
          </a:xfrm>
          <a:prstGeom prst="ellipse">
            <a:avLst/>
          </a:prstGeom>
          <a:solidFill>
            <a:srgbClr val="FFFF00">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21525" name="Rectangle 3"/>
          <p:cNvSpPr>
            <a:spLocks noChangeArrowheads="1"/>
          </p:cNvSpPr>
          <p:nvPr/>
        </p:nvSpPr>
        <p:spPr bwMode="auto">
          <a:xfrm>
            <a:off x="7961313" y="698500"/>
            <a:ext cx="107473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ru-RU"/>
              <a:t>Г=0.01</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p:cNvSpPr/>
          <p:nvPr/>
        </p:nvSpPr>
        <p:spPr>
          <a:xfrm>
            <a:off x="7740650" y="714375"/>
            <a:ext cx="1368425" cy="554038"/>
          </a:xfrm>
          <a:prstGeom prst="ellipse">
            <a:avLst/>
          </a:prstGeom>
          <a:solidFill>
            <a:srgbClr val="FFFF00">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22531" name="TextBox 7"/>
          <p:cNvSpPr txBox="1">
            <a:spLocks noChangeArrowheads="1"/>
          </p:cNvSpPr>
          <p:nvPr/>
        </p:nvSpPr>
        <p:spPr bwMode="auto">
          <a:xfrm>
            <a:off x="7812088" y="717550"/>
            <a:ext cx="1223962"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ru-RU"/>
              <a:t>Г=0.084</a:t>
            </a:r>
          </a:p>
        </p:txBody>
      </p:sp>
      <p:sp>
        <p:nvSpPr>
          <p:cNvPr id="22532" name="Rectangle 1"/>
          <p:cNvSpPr>
            <a:spLocks noChangeArrowheads="1"/>
          </p:cNvSpPr>
          <p:nvPr/>
        </p:nvSpPr>
        <p:spPr bwMode="auto">
          <a:xfrm>
            <a:off x="250825" y="115888"/>
            <a:ext cx="5862638"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ru-RU" i="1"/>
              <a:t>The motion of a polaron in the presence </a:t>
            </a:r>
            <a:endParaRPr lang="en-US" i="1"/>
          </a:p>
          <a:p>
            <a:r>
              <a:rPr lang="ru-RU" i="1"/>
              <a:t>of localized excitations in the chain.</a:t>
            </a:r>
          </a:p>
        </p:txBody>
      </p:sp>
      <p:sp>
        <p:nvSpPr>
          <p:cNvPr id="22533" name="TextBox 6"/>
          <p:cNvSpPr txBox="1">
            <a:spLocks noChangeArrowheads="1"/>
          </p:cNvSpPr>
          <p:nvPr/>
        </p:nvSpPr>
        <p:spPr bwMode="auto">
          <a:xfrm>
            <a:off x="6510338" y="93663"/>
            <a:ext cx="33178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800">
                <a:solidFill>
                  <a:srgbClr val="990099"/>
                </a:solidFill>
              </a:rPr>
              <a:t>Chain length</a:t>
            </a:r>
            <a:r>
              <a:rPr lang="en-US" sz="1800">
                <a:solidFill>
                  <a:srgbClr val="800080"/>
                </a:solidFill>
              </a:rPr>
              <a:t>:</a:t>
            </a:r>
            <a:r>
              <a:rPr lang="ru-RU" sz="1800">
                <a:solidFill>
                  <a:srgbClr val="800080"/>
                </a:solidFill>
              </a:rPr>
              <a:t> </a:t>
            </a:r>
            <a:r>
              <a:rPr lang="en-US" sz="1800" i="1">
                <a:solidFill>
                  <a:srgbClr val="800080"/>
                </a:solidFill>
              </a:rPr>
              <a:t>N</a:t>
            </a:r>
            <a:r>
              <a:rPr lang="en-US" sz="1800">
                <a:solidFill>
                  <a:srgbClr val="800080"/>
                </a:solidFill>
              </a:rPr>
              <a:t>=101</a:t>
            </a:r>
            <a:r>
              <a:rPr lang="ru-RU" sz="1800">
                <a:solidFill>
                  <a:srgbClr val="800080"/>
                </a:solidFill>
              </a:rPr>
              <a:t>, </a:t>
            </a:r>
            <a:endParaRPr lang="en-US" sz="1800">
              <a:solidFill>
                <a:srgbClr val="800080"/>
              </a:solidFill>
            </a:endParaRPr>
          </a:p>
          <a:p>
            <a:pPr eaLnBrk="1" hangingPunct="1"/>
            <a:r>
              <a:rPr lang="en-US" sz="1800">
                <a:solidFill>
                  <a:srgbClr val="990099"/>
                </a:solidFill>
              </a:rPr>
              <a:t>center of the chain</a:t>
            </a:r>
            <a:r>
              <a:rPr lang="en-US" sz="1800">
                <a:solidFill>
                  <a:srgbClr val="800080"/>
                </a:solidFill>
              </a:rPr>
              <a:t>:</a:t>
            </a:r>
            <a:r>
              <a:rPr lang="ru-RU" sz="1800">
                <a:solidFill>
                  <a:srgbClr val="800080"/>
                </a:solidFill>
              </a:rPr>
              <a:t> </a:t>
            </a:r>
            <a:r>
              <a:rPr lang="en-US" sz="1800" i="1">
                <a:solidFill>
                  <a:srgbClr val="800080"/>
                </a:solidFill>
              </a:rPr>
              <a:t>n</a:t>
            </a:r>
            <a:r>
              <a:rPr lang="en-US" sz="1800">
                <a:solidFill>
                  <a:srgbClr val="800080"/>
                </a:solidFill>
              </a:rPr>
              <a:t>=51</a:t>
            </a:r>
            <a:endParaRPr lang="ru-RU" sz="1800">
              <a:solidFill>
                <a:srgbClr val="800080"/>
              </a:solidFill>
            </a:endParaRPr>
          </a:p>
        </p:txBody>
      </p:sp>
      <p:pic>
        <p:nvPicPr>
          <p:cNvPr id="22534"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0825" y="1484313"/>
            <a:ext cx="2087563" cy="249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5"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484438" y="1484313"/>
            <a:ext cx="2082800" cy="248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6"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716463" y="1484313"/>
            <a:ext cx="2065337" cy="2468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7" name="Picture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969125" y="1484313"/>
            <a:ext cx="2082800" cy="249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8" name="TextBox 10"/>
          <p:cNvSpPr txBox="1">
            <a:spLocks noChangeArrowheads="1"/>
          </p:cNvSpPr>
          <p:nvPr/>
        </p:nvSpPr>
        <p:spPr bwMode="auto">
          <a:xfrm>
            <a:off x="1187450" y="1196975"/>
            <a:ext cx="122396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5</a:t>
            </a:r>
            <a:r>
              <a:rPr lang="ru-RU" sz="1600" baseline="-25000">
                <a:solidFill>
                  <a:srgbClr val="CC3399"/>
                </a:solidFill>
              </a:rPr>
              <a:t>2</a:t>
            </a:r>
            <a:r>
              <a:rPr lang="en-US" sz="1600">
                <a:solidFill>
                  <a:srgbClr val="CC3399"/>
                </a:solidFill>
              </a:rPr>
              <a:t>(0)=</a:t>
            </a:r>
            <a:r>
              <a:rPr lang="ru-RU" sz="1600">
                <a:solidFill>
                  <a:srgbClr val="CC3399"/>
                </a:solidFill>
              </a:rPr>
              <a:t>1</a:t>
            </a:r>
            <a:r>
              <a:rPr lang="en-US" sz="1600">
                <a:solidFill>
                  <a:srgbClr val="CC3399"/>
                </a:solidFill>
              </a:rPr>
              <a:t>.</a:t>
            </a:r>
            <a:r>
              <a:rPr lang="ru-RU" sz="1600">
                <a:solidFill>
                  <a:srgbClr val="CC3399"/>
                </a:solidFill>
              </a:rPr>
              <a:t>0</a:t>
            </a:r>
            <a:endParaRPr lang="ru-RU" sz="1600" i="1">
              <a:solidFill>
                <a:srgbClr val="CC3399"/>
              </a:solidFill>
            </a:endParaRPr>
          </a:p>
        </p:txBody>
      </p:sp>
      <p:sp>
        <p:nvSpPr>
          <p:cNvPr id="22539" name="TextBox 10"/>
          <p:cNvSpPr txBox="1">
            <a:spLocks noChangeArrowheads="1"/>
          </p:cNvSpPr>
          <p:nvPr/>
        </p:nvSpPr>
        <p:spPr bwMode="auto">
          <a:xfrm>
            <a:off x="3343275" y="1196975"/>
            <a:ext cx="122396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5</a:t>
            </a:r>
            <a:r>
              <a:rPr lang="ru-RU" sz="1600" baseline="-25000">
                <a:solidFill>
                  <a:srgbClr val="CC3399"/>
                </a:solidFill>
              </a:rPr>
              <a:t>3</a:t>
            </a:r>
            <a:r>
              <a:rPr lang="en-US" sz="1600">
                <a:solidFill>
                  <a:srgbClr val="CC3399"/>
                </a:solidFill>
              </a:rPr>
              <a:t>(0)=</a:t>
            </a:r>
            <a:r>
              <a:rPr lang="ru-RU" sz="1600">
                <a:solidFill>
                  <a:srgbClr val="CC3399"/>
                </a:solidFill>
              </a:rPr>
              <a:t>1</a:t>
            </a:r>
            <a:r>
              <a:rPr lang="en-US" sz="1600">
                <a:solidFill>
                  <a:srgbClr val="CC3399"/>
                </a:solidFill>
              </a:rPr>
              <a:t>.</a:t>
            </a:r>
            <a:r>
              <a:rPr lang="ru-RU" sz="1600">
                <a:solidFill>
                  <a:srgbClr val="CC3399"/>
                </a:solidFill>
              </a:rPr>
              <a:t>0</a:t>
            </a:r>
            <a:endParaRPr lang="ru-RU" sz="1600" i="1">
              <a:solidFill>
                <a:srgbClr val="CC3399"/>
              </a:solidFill>
            </a:endParaRPr>
          </a:p>
        </p:txBody>
      </p:sp>
      <p:sp>
        <p:nvSpPr>
          <p:cNvPr id="22540" name="TextBox 10"/>
          <p:cNvSpPr txBox="1">
            <a:spLocks noChangeArrowheads="1"/>
          </p:cNvSpPr>
          <p:nvPr/>
        </p:nvSpPr>
        <p:spPr bwMode="auto">
          <a:xfrm>
            <a:off x="5651500" y="1196975"/>
            <a:ext cx="122396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5</a:t>
            </a:r>
            <a:r>
              <a:rPr lang="ru-RU" sz="1600" baseline="-25000">
                <a:solidFill>
                  <a:srgbClr val="CC3399"/>
                </a:solidFill>
              </a:rPr>
              <a:t>4</a:t>
            </a:r>
            <a:r>
              <a:rPr lang="en-US" sz="1600">
                <a:solidFill>
                  <a:srgbClr val="CC3399"/>
                </a:solidFill>
              </a:rPr>
              <a:t>(0)=</a:t>
            </a:r>
            <a:r>
              <a:rPr lang="ru-RU" sz="1600">
                <a:solidFill>
                  <a:srgbClr val="CC3399"/>
                </a:solidFill>
              </a:rPr>
              <a:t>1</a:t>
            </a:r>
            <a:r>
              <a:rPr lang="en-US" sz="1600">
                <a:solidFill>
                  <a:srgbClr val="CC3399"/>
                </a:solidFill>
              </a:rPr>
              <a:t>.</a:t>
            </a:r>
            <a:r>
              <a:rPr lang="ru-RU" sz="1600">
                <a:solidFill>
                  <a:srgbClr val="CC3399"/>
                </a:solidFill>
              </a:rPr>
              <a:t>0</a:t>
            </a:r>
            <a:endParaRPr lang="ru-RU" sz="1600" i="1">
              <a:solidFill>
                <a:srgbClr val="CC3399"/>
              </a:solidFill>
            </a:endParaRPr>
          </a:p>
        </p:txBody>
      </p:sp>
      <p:sp>
        <p:nvSpPr>
          <p:cNvPr id="22541" name="TextBox 10"/>
          <p:cNvSpPr txBox="1">
            <a:spLocks noChangeArrowheads="1"/>
          </p:cNvSpPr>
          <p:nvPr/>
        </p:nvSpPr>
        <p:spPr bwMode="auto">
          <a:xfrm>
            <a:off x="7885113" y="1196975"/>
            <a:ext cx="122396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5</a:t>
            </a:r>
            <a:r>
              <a:rPr lang="ru-RU" sz="1600" baseline="-25000">
                <a:solidFill>
                  <a:srgbClr val="CC3399"/>
                </a:solidFill>
              </a:rPr>
              <a:t>5</a:t>
            </a:r>
            <a:r>
              <a:rPr lang="en-US" sz="1600">
                <a:solidFill>
                  <a:srgbClr val="CC3399"/>
                </a:solidFill>
              </a:rPr>
              <a:t>(0)=</a:t>
            </a:r>
            <a:r>
              <a:rPr lang="ru-RU" sz="1600">
                <a:solidFill>
                  <a:srgbClr val="CC3399"/>
                </a:solidFill>
              </a:rPr>
              <a:t>1</a:t>
            </a:r>
            <a:r>
              <a:rPr lang="en-US" sz="1600">
                <a:solidFill>
                  <a:srgbClr val="CC3399"/>
                </a:solidFill>
              </a:rPr>
              <a:t>.</a:t>
            </a:r>
            <a:r>
              <a:rPr lang="ru-RU" sz="1600">
                <a:solidFill>
                  <a:srgbClr val="CC3399"/>
                </a:solidFill>
              </a:rPr>
              <a:t>0</a:t>
            </a:r>
            <a:endParaRPr lang="ru-RU" sz="1600" i="1">
              <a:solidFill>
                <a:srgbClr val="CC3399"/>
              </a:solidFill>
            </a:endParaRPr>
          </a:p>
        </p:txBody>
      </p:sp>
      <p:pic>
        <p:nvPicPr>
          <p:cNvPr id="22542" name="Picture 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65100" y="4292600"/>
            <a:ext cx="2087563" cy="2478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3" name="Picture 7"/>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303463" y="4305300"/>
            <a:ext cx="2079625" cy="2490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4" name="Picture 8"/>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4635500" y="4276725"/>
            <a:ext cx="2097088" cy="2486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45" name="Picture 13"/>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6875463" y="4279900"/>
            <a:ext cx="2109787" cy="2490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46" name="TextBox 10"/>
          <p:cNvSpPr txBox="1">
            <a:spLocks noChangeArrowheads="1"/>
          </p:cNvSpPr>
          <p:nvPr/>
        </p:nvSpPr>
        <p:spPr bwMode="auto">
          <a:xfrm>
            <a:off x="1116013" y="4005263"/>
            <a:ext cx="122396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5</a:t>
            </a:r>
            <a:r>
              <a:rPr lang="ru-RU" sz="1600" baseline="-25000">
                <a:solidFill>
                  <a:srgbClr val="CC3399"/>
                </a:solidFill>
              </a:rPr>
              <a:t>2</a:t>
            </a:r>
            <a:r>
              <a:rPr lang="en-US" sz="1600">
                <a:solidFill>
                  <a:srgbClr val="CC3399"/>
                </a:solidFill>
              </a:rPr>
              <a:t>(0)=</a:t>
            </a:r>
            <a:r>
              <a:rPr lang="ru-RU" sz="1600">
                <a:solidFill>
                  <a:srgbClr val="CC3399"/>
                </a:solidFill>
              </a:rPr>
              <a:t>2</a:t>
            </a:r>
            <a:r>
              <a:rPr lang="en-US" sz="1600">
                <a:solidFill>
                  <a:srgbClr val="CC3399"/>
                </a:solidFill>
              </a:rPr>
              <a:t>.</a:t>
            </a:r>
            <a:r>
              <a:rPr lang="ru-RU" sz="1600">
                <a:solidFill>
                  <a:srgbClr val="CC3399"/>
                </a:solidFill>
              </a:rPr>
              <a:t>0</a:t>
            </a:r>
            <a:endParaRPr lang="ru-RU" sz="1600" i="1">
              <a:solidFill>
                <a:srgbClr val="CC3399"/>
              </a:solidFill>
            </a:endParaRPr>
          </a:p>
        </p:txBody>
      </p:sp>
      <p:sp>
        <p:nvSpPr>
          <p:cNvPr id="22547" name="TextBox 10"/>
          <p:cNvSpPr txBox="1">
            <a:spLocks noChangeArrowheads="1"/>
          </p:cNvSpPr>
          <p:nvPr/>
        </p:nvSpPr>
        <p:spPr bwMode="auto">
          <a:xfrm>
            <a:off x="3348038" y="4067175"/>
            <a:ext cx="122396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52</a:t>
            </a:r>
            <a:r>
              <a:rPr lang="en-US" sz="1600">
                <a:solidFill>
                  <a:srgbClr val="CC3399"/>
                </a:solidFill>
              </a:rPr>
              <a:t>(0)=</a:t>
            </a:r>
            <a:r>
              <a:rPr lang="ru-RU" sz="1600">
                <a:solidFill>
                  <a:srgbClr val="CC3399"/>
                </a:solidFill>
              </a:rPr>
              <a:t>4</a:t>
            </a:r>
            <a:r>
              <a:rPr lang="en-US" sz="1600">
                <a:solidFill>
                  <a:srgbClr val="CC3399"/>
                </a:solidFill>
              </a:rPr>
              <a:t>.</a:t>
            </a:r>
            <a:r>
              <a:rPr lang="ru-RU" sz="1600">
                <a:solidFill>
                  <a:srgbClr val="CC3399"/>
                </a:solidFill>
              </a:rPr>
              <a:t>0</a:t>
            </a:r>
            <a:endParaRPr lang="ru-RU" sz="1600" i="1">
              <a:solidFill>
                <a:srgbClr val="CC3399"/>
              </a:solidFill>
            </a:endParaRPr>
          </a:p>
        </p:txBody>
      </p:sp>
      <p:sp>
        <p:nvSpPr>
          <p:cNvPr id="22548" name="TextBox 10"/>
          <p:cNvSpPr txBox="1">
            <a:spLocks noChangeArrowheads="1"/>
          </p:cNvSpPr>
          <p:nvPr/>
        </p:nvSpPr>
        <p:spPr bwMode="auto">
          <a:xfrm>
            <a:off x="5538788" y="4000500"/>
            <a:ext cx="1223962"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5</a:t>
            </a:r>
            <a:r>
              <a:rPr lang="ru-RU" sz="1600" baseline="-25000">
                <a:solidFill>
                  <a:srgbClr val="CC3399"/>
                </a:solidFill>
              </a:rPr>
              <a:t>2</a:t>
            </a:r>
            <a:r>
              <a:rPr lang="en-US" sz="1600">
                <a:solidFill>
                  <a:srgbClr val="CC3399"/>
                </a:solidFill>
              </a:rPr>
              <a:t>(0)=</a:t>
            </a:r>
            <a:r>
              <a:rPr lang="ru-RU" sz="1600">
                <a:solidFill>
                  <a:srgbClr val="CC3399"/>
                </a:solidFill>
              </a:rPr>
              <a:t>6</a:t>
            </a:r>
            <a:r>
              <a:rPr lang="en-US" sz="1600">
                <a:solidFill>
                  <a:srgbClr val="CC3399"/>
                </a:solidFill>
              </a:rPr>
              <a:t>.</a:t>
            </a:r>
            <a:r>
              <a:rPr lang="ru-RU" sz="1600">
                <a:solidFill>
                  <a:srgbClr val="CC3399"/>
                </a:solidFill>
              </a:rPr>
              <a:t>0</a:t>
            </a:r>
            <a:endParaRPr lang="ru-RU" sz="1600" i="1">
              <a:solidFill>
                <a:srgbClr val="CC3399"/>
              </a:solidFill>
            </a:endParaRPr>
          </a:p>
        </p:txBody>
      </p:sp>
      <p:sp>
        <p:nvSpPr>
          <p:cNvPr id="22549" name="TextBox 10"/>
          <p:cNvSpPr txBox="1">
            <a:spLocks noChangeArrowheads="1"/>
          </p:cNvSpPr>
          <p:nvPr/>
        </p:nvSpPr>
        <p:spPr bwMode="auto">
          <a:xfrm>
            <a:off x="7745413" y="3998913"/>
            <a:ext cx="1363662"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CC3399"/>
                </a:solidFill>
              </a:rPr>
              <a:t>v</a:t>
            </a:r>
            <a:r>
              <a:rPr lang="en-GB" sz="1600" baseline="-25000">
                <a:solidFill>
                  <a:srgbClr val="CC3399"/>
                </a:solidFill>
              </a:rPr>
              <a:t>5</a:t>
            </a:r>
            <a:r>
              <a:rPr lang="ru-RU" sz="1600" baseline="-25000">
                <a:solidFill>
                  <a:srgbClr val="CC3399"/>
                </a:solidFill>
              </a:rPr>
              <a:t>2</a:t>
            </a:r>
            <a:r>
              <a:rPr lang="en-US" sz="1600">
                <a:solidFill>
                  <a:srgbClr val="CC3399"/>
                </a:solidFill>
              </a:rPr>
              <a:t>(0)=</a:t>
            </a:r>
            <a:r>
              <a:rPr lang="ru-RU" sz="1600">
                <a:solidFill>
                  <a:srgbClr val="CC3399"/>
                </a:solidFill>
              </a:rPr>
              <a:t>10</a:t>
            </a:r>
            <a:r>
              <a:rPr lang="en-US" sz="1600">
                <a:solidFill>
                  <a:srgbClr val="CC3399"/>
                </a:solidFill>
              </a:rPr>
              <a:t>.</a:t>
            </a:r>
            <a:r>
              <a:rPr lang="ru-RU" sz="1600">
                <a:solidFill>
                  <a:srgbClr val="CC3399"/>
                </a:solidFill>
              </a:rPr>
              <a:t>0</a:t>
            </a:r>
            <a:endParaRPr lang="ru-RU" sz="1600" i="1">
              <a:solidFill>
                <a:srgbClr val="CC3399"/>
              </a:solidFill>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Box 8"/>
          <p:cNvSpPr txBox="1">
            <a:spLocks noChangeArrowheads="1"/>
          </p:cNvSpPr>
          <p:nvPr/>
        </p:nvSpPr>
        <p:spPr bwMode="auto">
          <a:xfrm>
            <a:off x="192088" y="3789363"/>
            <a:ext cx="50784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800"/>
              <a:t>At such parameters of the chains in the </a:t>
            </a:r>
          </a:p>
          <a:p>
            <a:pPr eaLnBrk="1" hangingPunct="1"/>
            <a:r>
              <a:rPr lang="en-US" sz="1800"/>
              <a:t>PBH model, polaron located on a </a:t>
            </a:r>
          </a:p>
          <a:p>
            <a:pPr eaLnBrk="1" hangingPunct="1"/>
            <a:r>
              <a:rPr lang="en-US" sz="1800"/>
              <a:t>sufficiently large number of sites</a:t>
            </a:r>
            <a:r>
              <a:rPr lang="ru-RU" sz="1800"/>
              <a:t>, </a:t>
            </a:r>
          </a:p>
          <a:p>
            <a:pPr eaLnBrk="1" hangingPunct="1"/>
            <a:r>
              <a:rPr lang="en-US" sz="1800"/>
              <a:t>the characteristic size of this polaron   </a:t>
            </a:r>
            <a:r>
              <a:rPr lang="ru-RU" sz="1800"/>
              <a:t>=</a:t>
            </a:r>
          </a:p>
        </p:txBody>
      </p:sp>
      <p:graphicFrame>
        <p:nvGraphicFramePr>
          <p:cNvPr id="23555" name="Object 9"/>
          <p:cNvGraphicFramePr>
            <a:graphicFrameLocks noChangeAspect="1"/>
          </p:cNvGraphicFramePr>
          <p:nvPr/>
        </p:nvGraphicFramePr>
        <p:xfrm>
          <a:off x="4010025" y="4365625"/>
          <a:ext cx="3532188" cy="995363"/>
        </p:xfrm>
        <a:graphic>
          <a:graphicData uri="http://schemas.openxmlformats.org/presentationml/2006/ole">
            <mc:AlternateContent xmlns:mc="http://schemas.openxmlformats.org/markup-compatibility/2006">
              <mc:Choice xmlns:v="urn:schemas-microsoft-com:vml" Requires="v">
                <p:oleObj spid="_x0000_s23561" name="Document" r:id="rId5" imgW="3574269" imgH="1011653" progId="Word.Document.8">
                  <p:embed/>
                </p:oleObj>
              </mc:Choice>
              <mc:Fallback>
                <p:oleObj name="Document" r:id="rId5" imgW="3574269" imgH="1011653" progId="Word.Document.8">
                  <p:embed/>
                  <p:pic>
                    <p:nvPicPr>
                      <p:cNvPr id="0" name="Object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10025" y="4365625"/>
                        <a:ext cx="3532188" cy="995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23556" name="Object 1"/>
          <p:cNvGraphicFramePr>
            <a:graphicFrameLocks noChangeAspect="1"/>
          </p:cNvGraphicFramePr>
          <p:nvPr/>
        </p:nvGraphicFramePr>
        <p:xfrm>
          <a:off x="395288" y="5732463"/>
          <a:ext cx="7869237" cy="904875"/>
        </p:xfrm>
        <a:graphic>
          <a:graphicData uri="http://schemas.openxmlformats.org/presentationml/2006/ole">
            <mc:AlternateContent xmlns:mc="http://schemas.openxmlformats.org/markup-compatibility/2006">
              <mc:Choice xmlns:v="urn:schemas-microsoft-com:vml" Requires="v">
                <p:oleObj spid="_x0000_s23562" name="Document" r:id="rId8" imgW="7946205" imgH="918734" progId="Word.Document.12">
                  <p:embed/>
                </p:oleObj>
              </mc:Choice>
              <mc:Fallback>
                <p:oleObj name="Document" r:id="rId8" imgW="7946205" imgH="918734" progId="Word.Document.12">
                  <p:embed/>
                  <p:pic>
                    <p:nvPicPr>
                      <p:cNvPr id="0" name="Object 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5288" y="5732463"/>
                        <a:ext cx="7869237" cy="904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3557" name="TextBox 2"/>
          <p:cNvSpPr txBox="1">
            <a:spLocks noChangeArrowheads="1"/>
          </p:cNvSpPr>
          <p:nvPr/>
        </p:nvSpPr>
        <p:spPr bwMode="auto">
          <a:xfrm>
            <a:off x="684213" y="2998788"/>
            <a:ext cx="460851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800"/>
              <a:t>For the above parameters of the chain, </a:t>
            </a:r>
          </a:p>
          <a:p>
            <a:pPr eaLnBrk="1" hangingPunct="1"/>
            <a:r>
              <a:rPr lang="en-US" sz="1800"/>
              <a:t>the value of the coefficient </a:t>
            </a:r>
            <a:r>
              <a:rPr lang="ru-RU" sz="1800" i="1">
                <a:sym typeface="Symbol" pitchFamily="18" charset="2"/>
              </a:rPr>
              <a:t> = </a:t>
            </a:r>
            <a:r>
              <a:rPr lang="ru-RU" sz="1800">
                <a:sym typeface="Symbol" pitchFamily="18" charset="2"/>
              </a:rPr>
              <a:t>1</a:t>
            </a:r>
            <a:r>
              <a:rPr lang="ru-RU" sz="1800"/>
              <a:t>.</a:t>
            </a:r>
          </a:p>
        </p:txBody>
      </p:sp>
      <p:sp>
        <p:nvSpPr>
          <p:cNvPr id="23558" name="TextBox 4"/>
          <p:cNvSpPr txBox="1">
            <a:spLocks noChangeArrowheads="1"/>
          </p:cNvSpPr>
          <p:nvPr/>
        </p:nvSpPr>
        <p:spPr bwMode="auto">
          <a:xfrm>
            <a:off x="684213" y="1844675"/>
            <a:ext cx="4392612"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r>
              <a:rPr lang="en-US" sz="1800"/>
              <a:t>This is the polaron corresponding to the stationary solution of equations (1), (2) with the following values of the parameters:</a:t>
            </a:r>
          </a:p>
          <a:p>
            <a:r>
              <a:rPr lang="ru-RU" sz="1800" i="1">
                <a:sym typeface="Symbol" pitchFamily="18" charset="2"/>
              </a:rPr>
              <a:t></a:t>
            </a:r>
            <a:r>
              <a:rPr lang="en-GB" sz="1800" i="1" baseline="-25000"/>
              <a:t>e</a:t>
            </a:r>
            <a:r>
              <a:rPr lang="ru-RU" sz="1800"/>
              <a:t>=18, </a:t>
            </a:r>
            <a:r>
              <a:rPr lang="ru-RU" sz="1800">
                <a:sym typeface="Symbol" pitchFamily="18" charset="2"/>
              </a:rPr>
              <a:t></a:t>
            </a:r>
            <a:r>
              <a:rPr lang="en-GB" sz="1800" i="1" baseline="-25000"/>
              <a:t>e</a:t>
            </a:r>
            <a:r>
              <a:rPr lang="en-US" sz="1800" i="1" baseline="-25000"/>
              <a:t>l</a:t>
            </a:r>
            <a:r>
              <a:rPr lang="ru-RU" sz="1800"/>
              <a:t> =8.5, </a:t>
            </a:r>
            <a:r>
              <a:rPr lang="ru-RU" sz="1800">
                <a:sym typeface="Symbol" pitchFamily="18" charset="2"/>
              </a:rPr>
              <a:t></a:t>
            </a:r>
            <a:r>
              <a:rPr lang="en-GB" sz="1800" i="1" baseline="-25000"/>
              <a:t>h</a:t>
            </a:r>
            <a:r>
              <a:rPr lang="ru-RU" sz="1800"/>
              <a:t>=0.5, </a:t>
            </a:r>
            <a:r>
              <a:rPr lang="en-US" sz="1800" i="1">
                <a:sym typeface="Symbol" pitchFamily="18" charset="2"/>
              </a:rPr>
              <a:t></a:t>
            </a:r>
            <a:r>
              <a:rPr lang="en-GB" sz="1800" i="1" baseline="-25000"/>
              <a:t>bond </a:t>
            </a:r>
            <a:r>
              <a:rPr lang="ru-RU" sz="1800"/>
              <a:t>=0.2. </a:t>
            </a:r>
          </a:p>
        </p:txBody>
      </p:sp>
      <p:pic>
        <p:nvPicPr>
          <p:cNvPr id="23559" name="Picture 3"/>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5167313" y="1597025"/>
            <a:ext cx="3725862" cy="2695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23560" name="Object 1"/>
          <p:cNvGraphicFramePr>
            <a:graphicFrameLocks noChangeAspect="1"/>
          </p:cNvGraphicFramePr>
          <p:nvPr/>
        </p:nvGraphicFramePr>
        <p:xfrm>
          <a:off x="230188" y="188913"/>
          <a:ext cx="8637587" cy="2119312"/>
        </p:xfrm>
        <a:graphic>
          <a:graphicData uri="http://schemas.openxmlformats.org/presentationml/2006/ole">
            <mc:AlternateContent xmlns:mc="http://schemas.openxmlformats.org/markup-compatibility/2006">
              <mc:Choice xmlns:v="urn:schemas-microsoft-com:vml" Requires="v">
                <p:oleObj spid="_x0000_s23563" name="Document" r:id="rId12" imgW="8636913" imgH="2119380" progId="Word.Document.12">
                  <p:embed/>
                </p:oleObj>
              </mc:Choice>
              <mc:Fallback>
                <p:oleObj name="Document" r:id="rId12" imgW="8636913" imgH="2119380" progId="Word.Document.12">
                  <p:embed/>
                  <p:pic>
                    <p:nvPicPr>
                      <p:cNvPr id="0" name="Object 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230188" y="188913"/>
                        <a:ext cx="8637587" cy="2119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1"/>
          <p:cNvSpPr>
            <a:spLocks noChangeArrowheads="1"/>
          </p:cNvSpPr>
          <p:nvPr/>
        </p:nvSpPr>
        <p:spPr bwMode="auto">
          <a:xfrm>
            <a:off x="250825" y="115888"/>
            <a:ext cx="5862638"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000" i="1"/>
              <a:t>The </a:t>
            </a:r>
            <a:r>
              <a:rPr lang="ru-RU" sz="2000" i="1"/>
              <a:t>motion of a wide polaron which has </a:t>
            </a:r>
            <a:endParaRPr lang="en-US" sz="2000" i="1"/>
          </a:p>
          <a:p>
            <a:r>
              <a:rPr lang="ru-RU" sz="2000" i="1"/>
              <a:t>a characteristic size about 52 sites </a:t>
            </a:r>
            <a:endParaRPr lang="en-US" sz="2000" i="1"/>
          </a:p>
          <a:p>
            <a:r>
              <a:rPr lang="ru-RU" sz="2000" i="1"/>
              <a:t>in the presence of localized excitations in the chain.</a:t>
            </a:r>
          </a:p>
        </p:txBody>
      </p:sp>
      <p:sp>
        <p:nvSpPr>
          <p:cNvPr id="24579" name="TextBox 6"/>
          <p:cNvSpPr txBox="1">
            <a:spLocks noChangeArrowheads="1"/>
          </p:cNvSpPr>
          <p:nvPr/>
        </p:nvSpPr>
        <p:spPr bwMode="auto">
          <a:xfrm>
            <a:off x="6510338" y="93663"/>
            <a:ext cx="33178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800">
                <a:solidFill>
                  <a:srgbClr val="990099"/>
                </a:solidFill>
              </a:rPr>
              <a:t>Chain length</a:t>
            </a:r>
            <a:r>
              <a:rPr lang="en-US" sz="1800">
                <a:solidFill>
                  <a:srgbClr val="800080"/>
                </a:solidFill>
              </a:rPr>
              <a:t>:</a:t>
            </a:r>
            <a:r>
              <a:rPr lang="ru-RU" sz="1800">
                <a:solidFill>
                  <a:srgbClr val="800080"/>
                </a:solidFill>
              </a:rPr>
              <a:t> </a:t>
            </a:r>
            <a:r>
              <a:rPr lang="en-US" sz="1800" i="1">
                <a:solidFill>
                  <a:srgbClr val="800080"/>
                </a:solidFill>
              </a:rPr>
              <a:t>N</a:t>
            </a:r>
            <a:r>
              <a:rPr lang="en-US" sz="1800">
                <a:solidFill>
                  <a:srgbClr val="800080"/>
                </a:solidFill>
              </a:rPr>
              <a:t>=301</a:t>
            </a:r>
            <a:r>
              <a:rPr lang="ru-RU" sz="1800">
                <a:solidFill>
                  <a:srgbClr val="800080"/>
                </a:solidFill>
              </a:rPr>
              <a:t>, </a:t>
            </a:r>
            <a:endParaRPr lang="en-US" sz="1800">
              <a:solidFill>
                <a:srgbClr val="800080"/>
              </a:solidFill>
            </a:endParaRPr>
          </a:p>
          <a:p>
            <a:pPr eaLnBrk="1" hangingPunct="1"/>
            <a:r>
              <a:rPr lang="en-US" sz="1800">
                <a:solidFill>
                  <a:srgbClr val="990099"/>
                </a:solidFill>
              </a:rPr>
              <a:t>center of the chain</a:t>
            </a:r>
            <a:r>
              <a:rPr lang="en-US" sz="1800">
                <a:solidFill>
                  <a:srgbClr val="800080"/>
                </a:solidFill>
              </a:rPr>
              <a:t>:</a:t>
            </a:r>
            <a:r>
              <a:rPr lang="ru-RU" sz="1800">
                <a:solidFill>
                  <a:srgbClr val="800080"/>
                </a:solidFill>
              </a:rPr>
              <a:t> </a:t>
            </a:r>
            <a:r>
              <a:rPr lang="en-US" sz="1800" i="1">
                <a:solidFill>
                  <a:srgbClr val="800080"/>
                </a:solidFill>
              </a:rPr>
              <a:t>n</a:t>
            </a:r>
            <a:r>
              <a:rPr lang="en-US" sz="1800">
                <a:solidFill>
                  <a:srgbClr val="800080"/>
                </a:solidFill>
              </a:rPr>
              <a:t>=151</a:t>
            </a:r>
            <a:endParaRPr lang="ru-RU" sz="1800">
              <a:solidFill>
                <a:srgbClr val="800080"/>
              </a:solidFill>
            </a:endParaRPr>
          </a:p>
        </p:txBody>
      </p:sp>
      <p:sp>
        <p:nvSpPr>
          <p:cNvPr id="4" name="Oval 3"/>
          <p:cNvSpPr/>
          <p:nvPr/>
        </p:nvSpPr>
        <p:spPr>
          <a:xfrm>
            <a:off x="7812088" y="735013"/>
            <a:ext cx="1254125" cy="425450"/>
          </a:xfrm>
          <a:prstGeom prst="ellipse">
            <a:avLst/>
          </a:prstGeom>
          <a:solidFill>
            <a:srgbClr val="FFFF00">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24581" name="Rectangle 3"/>
          <p:cNvSpPr>
            <a:spLocks noChangeArrowheads="1"/>
          </p:cNvSpPr>
          <p:nvPr/>
        </p:nvSpPr>
        <p:spPr bwMode="auto">
          <a:xfrm>
            <a:off x="7961313" y="698500"/>
            <a:ext cx="107473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ru-RU"/>
              <a:t>Г=0.01</a:t>
            </a:r>
          </a:p>
        </p:txBody>
      </p:sp>
      <p:pic>
        <p:nvPicPr>
          <p:cNvPr id="24582"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348038" y="3095625"/>
            <a:ext cx="2840037" cy="3286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3"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16650" y="3155950"/>
            <a:ext cx="2806700" cy="3297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4" name="TextBox 14"/>
          <p:cNvSpPr txBox="1">
            <a:spLocks noChangeArrowheads="1"/>
          </p:cNvSpPr>
          <p:nvPr/>
        </p:nvSpPr>
        <p:spPr bwMode="auto">
          <a:xfrm>
            <a:off x="5411788" y="2730500"/>
            <a:ext cx="216058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800080"/>
                </a:solidFill>
              </a:rPr>
              <a:t>v</a:t>
            </a:r>
            <a:r>
              <a:rPr lang="en-GB" sz="1600" baseline="-25000">
                <a:solidFill>
                  <a:srgbClr val="800080"/>
                </a:solidFill>
              </a:rPr>
              <a:t>15</a:t>
            </a:r>
            <a:r>
              <a:rPr lang="en-US" sz="1600" baseline="-25000">
                <a:solidFill>
                  <a:srgbClr val="800080"/>
                </a:solidFill>
              </a:rPr>
              <a:t>2-202</a:t>
            </a:r>
            <a:r>
              <a:rPr lang="en-US" sz="1600">
                <a:solidFill>
                  <a:srgbClr val="800080"/>
                </a:solidFill>
              </a:rPr>
              <a:t>(0) =</a:t>
            </a:r>
            <a:r>
              <a:rPr lang="en-US" sz="1600">
                <a:solidFill>
                  <a:srgbClr val="800080"/>
                </a:solidFill>
                <a:sym typeface="Mathematica1" pitchFamily="2" charset="2"/>
              </a:rPr>
              <a:t> </a:t>
            </a:r>
            <a:r>
              <a:rPr lang="en-US" sz="1600">
                <a:solidFill>
                  <a:srgbClr val="800080"/>
                </a:solidFill>
              </a:rPr>
              <a:t>0.05*(</a:t>
            </a:r>
            <a:r>
              <a:rPr lang="ru-RU" sz="1600">
                <a:solidFill>
                  <a:srgbClr val="990099"/>
                </a:solidFill>
              </a:rPr>
              <a:t>–</a:t>
            </a:r>
            <a:r>
              <a:rPr lang="en-US" sz="1600">
                <a:solidFill>
                  <a:srgbClr val="800080"/>
                </a:solidFill>
              </a:rPr>
              <a:t>1)</a:t>
            </a:r>
            <a:r>
              <a:rPr lang="en-US" sz="1600" i="1" baseline="30000">
                <a:solidFill>
                  <a:srgbClr val="800080"/>
                </a:solidFill>
              </a:rPr>
              <a:t>n</a:t>
            </a:r>
            <a:endParaRPr lang="ru-RU" sz="1600" i="1">
              <a:solidFill>
                <a:srgbClr val="800080"/>
              </a:solidFill>
            </a:endParaRPr>
          </a:p>
        </p:txBody>
      </p:sp>
      <p:pic>
        <p:nvPicPr>
          <p:cNvPr id="24585" name="Picture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9388" y="2276475"/>
            <a:ext cx="2811462" cy="3292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6" name="TextBox 14"/>
          <p:cNvSpPr txBox="1">
            <a:spLocks noChangeArrowheads="1"/>
          </p:cNvSpPr>
          <p:nvPr/>
        </p:nvSpPr>
        <p:spPr bwMode="auto">
          <a:xfrm>
            <a:off x="684213" y="1906588"/>
            <a:ext cx="2306637"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800080"/>
                </a:solidFill>
              </a:rPr>
              <a:t>v</a:t>
            </a:r>
            <a:r>
              <a:rPr lang="en-GB" sz="1600" baseline="-25000">
                <a:solidFill>
                  <a:srgbClr val="800080"/>
                </a:solidFill>
              </a:rPr>
              <a:t>15</a:t>
            </a:r>
            <a:r>
              <a:rPr lang="en-US" sz="1600" baseline="-25000">
                <a:solidFill>
                  <a:srgbClr val="800080"/>
                </a:solidFill>
              </a:rPr>
              <a:t>2-202</a:t>
            </a:r>
            <a:r>
              <a:rPr lang="en-US" sz="1600">
                <a:solidFill>
                  <a:srgbClr val="800080"/>
                </a:solidFill>
              </a:rPr>
              <a:t>(0) =</a:t>
            </a:r>
            <a:r>
              <a:rPr lang="en-US" sz="1600">
                <a:solidFill>
                  <a:srgbClr val="800080"/>
                </a:solidFill>
                <a:sym typeface="Mathematica1" pitchFamily="2" charset="2"/>
              </a:rPr>
              <a:t> </a:t>
            </a:r>
            <a:r>
              <a:rPr lang="en-US" sz="1600">
                <a:solidFill>
                  <a:srgbClr val="800080"/>
                </a:solidFill>
              </a:rPr>
              <a:t>0.01*(</a:t>
            </a:r>
            <a:r>
              <a:rPr lang="ru-RU" sz="1600">
                <a:solidFill>
                  <a:srgbClr val="990099"/>
                </a:solidFill>
              </a:rPr>
              <a:t>–</a:t>
            </a:r>
            <a:r>
              <a:rPr lang="en-US" sz="1600">
                <a:solidFill>
                  <a:srgbClr val="800080"/>
                </a:solidFill>
              </a:rPr>
              <a:t>1)</a:t>
            </a:r>
            <a:r>
              <a:rPr lang="en-US" sz="1600" i="1" baseline="30000">
                <a:solidFill>
                  <a:srgbClr val="800080"/>
                </a:solidFill>
              </a:rPr>
              <a:t>n</a:t>
            </a:r>
            <a:endParaRPr lang="ru-RU" sz="1600" i="1">
              <a:solidFill>
                <a:srgbClr val="800080"/>
              </a:solidFill>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Box 6"/>
          <p:cNvSpPr txBox="1">
            <a:spLocks noChangeArrowheads="1"/>
          </p:cNvSpPr>
          <p:nvPr/>
        </p:nvSpPr>
        <p:spPr bwMode="auto">
          <a:xfrm>
            <a:off x="6510338" y="93663"/>
            <a:ext cx="33178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800">
                <a:solidFill>
                  <a:srgbClr val="990099"/>
                </a:solidFill>
              </a:rPr>
              <a:t>Chain length</a:t>
            </a:r>
            <a:r>
              <a:rPr lang="en-US" sz="1800">
                <a:solidFill>
                  <a:srgbClr val="800080"/>
                </a:solidFill>
              </a:rPr>
              <a:t>:</a:t>
            </a:r>
            <a:r>
              <a:rPr lang="ru-RU" sz="1800">
                <a:solidFill>
                  <a:srgbClr val="800080"/>
                </a:solidFill>
              </a:rPr>
              <a:t> </a:t>
            </a:r>
            <a:r>
              <a:rPr lang="en-US" sz="1800" i="1">
                <a:solidFill>
                  <a:srgbClr val="800080"/>
                </a:solidFill>
              </a:rPr>
              <a:t>N</a:t>
            </a:r>
            <a:r>
              <a:rPr lang="en-US" sz="1800">
                <a:solidFill>
                  <a:srgbClr val="800080"/>
                </a:solidFill>
              </a:rPr>
              <a:t>=301</a:t>
            </a:r>
            <a:r>
              <a:rPr lang="ru-RU" sz="1800">
                <a:solidFill>
                  <a:srgbClr val="800080"/>
                </a:solidFill>
              </a:rPr>
              <a:t>, </a:t>
            </a:r>
            <a:endParaRPr lang="en-US" sz="1800">
              <a:solidFill>
                <a:srgbClr val="800080"/>
              </a:solidFill>
            </a:endParaRPr>
          </a:p>
          <a:p>
            <a:pPr eaLnBrk="1" hangingPunct="1"/>
            <a:r>
              <a:rPr lang="en-US" sz="1800">
                <a:solidFill>
                  <a:srgbClr val="990099"/>
                </a:solidFill>
              </a:rPr>
              <a:t>center of the chain</a:t>
            </a:r>
            <a:r>
              <a:rPr lang="en-US" sz="1800">
                <a:solidFill>
                  <a:srgbClr val="800080"/>
                </a:solidFill>
              </a:rPr>
              <a:t>:</a:t>
            </a:r>
            <a:r>
              <a:rPr lang="ru-RU" sz="1800">
                <a:solidFill>
                  <a:srgbClr val="800080"/>
                </a:solidFill>
              </a:rPr>
              <a:t> </a:t>
            </a:r>
            <a:r>
              <a:rPr lang="en-US" sz="1800" i="1">
                <a:solidFill>
                  <a:srgbClr val="800080"/>
                </a:solidFill>
              </a:rPr>
              <a:t>n</a:t>
            </a:r>
            <a:r>
              <a:rPr lang="en-US" sz="1800">
                <a:solidFill>
                  <a:srgbClr val="800080"/>
                </a:solidFill>
              </a:rPr>
              <a:t>=151</a:t>
            </a:r>
            <a:endParaRPr lang="ru-RU" sz="1800">
              <a:solidFill>
                <a:srgbClr val="800080"/>
              </a:solidFill>
            </a:endParaRPr>
          </a:p>
        </p:txBody>
      </p:sp>
      <p:sp>
        <p:nvSpPr>
          <p:cNvPr id="5" name="Oval 4"/>
          <p:cNvSpPr/>
          <p:nvPr/>
        </p:nvSpPr>
        <p:spPr>
          <a:xfrm>
            <a:off x="7764463" y="735013"/>
            <a:ext cx="1254125" cy="425450"/>
          </a:xfrm>
          <a:prstGeom prst="ellipse">
            <a:avLst/>
          </a:prstGeom>
          <a:solidFill>
            <a:srgbClr val="FFFF00">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25604" name="Rectangle 3"/>
          <p:cNvSpPr>
            <a:spLocks noChangeArrowheads="1"/>
          </p:cNvSpPr>
          <p:nvPr/>
        </p:nvSpPr>
        <p:spPr bwMode="auto">
          <a:xfrm>
            <a:off x="7853363" y="692150"/>
            <a:ext cx="107473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ru-RU"/>
              <a:t>Г=0.01</a:t>
            </a:r>
          </a:p>
        </p:txBody>
      </p:sp>
      <p:pic>
        <p:nvPicPr>
          <p:cNvPr id="25605" name="Picture 6"/>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6063" y="1752600"/>
            <a:ext cx="2095500" cy="246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6" name="TextBox 14"/>
          <p:cNvSpPr txBox="1">
            <a:spLocks noChangeArrowheads="1"/>
          </p:cNvSpPr>
          <p:nvPr/>
        </p:nvSpPr>
        <p:spPr bwMode="auto">
          <a:xfrm>
            <a:off x="474663" y="1403350"/>
            <a:ext cx="18716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400" i="1">
                <a:solidFill>
                  <a:srgbClr val="800080"/>
                </a:solidFill>
              </a:rPr>
              <a:t>v</a:t>
            </a:r>
            <a:r>
              <a:rPr lang="en-GB" sz="1400" baseline="-25000">
                <a:solidFill>
                  <a:srgbClr val="800080"/>
                </a:solidFill>
              </a:rPr>
              <a:t>15</a:t>
            </a:r>
            <a:r>
              <a:rPr lang="en-US" sz="1400" baseline="-25000">
                <a:solidFill>
                  <a:srgbClr val="800080"/>
                </a:solidFill>
              </a:rPr>
              <a:t>2-162</a:t>
            </a:r>
            <a:r>
              <a:rPr lang="en-US" sz="1400">
                <a:solidFill>
                  <a:srgbClr val="800080"/>
                </a:solidFill>
              </a:rPr>
              <a:t>(0) =</a:t>
            </a:r>
            <a:r>
              <a:rPr lang="en-US" sz="1400">
                <a:solidFill>
                  <a:srgbClr val="800080"/>
                </a:solidFill>
                <a:sym typeface="Mathematica1" pitchFamily="2" charset="2"/>
              </a:rPr>
              <a:t> </a:t>
            </a:r>
            <a:r>
              <a:rPr lang="en-US" sz="1400">
                <a:solidFill>
                  <a:srgbClr val="800080"/>
                </a:solidFill>
              </a:rPr>
              <a:t>0.05*(</a:t>
            </a:r>
            <a:r>
              <a:rPr lang="ru-RU" sz="1400">
                <a:solidFill>
                  <a:srgbClr val="990099"/>
                </a:solidFill>
              </a:rPr>
              <a:t>–</a:t>
            </a:r>
            <a:r>
              <a:rPr lang="en-US" sz="1400">
                <a:solidFill>
                  <a:srgbClr val="800080"/>
                </a:solidFill>
              </a:rPr>
              <a:t>1)</a:t>
            </a:r>
            <a:r>
              <a:rPr lang="en-US" sz="1800" i="1" baseline="30000">
                <a:solidFill>
                  <a:srgbClr val="800080"/>
                </a:solidFill>
              </a:rPr>
              <a:t>n</a:t>
            </a:r>
            <a:endParaRPr lang="ru-RU" sz="1400" i="1">
              <a:solidFill>
                <a:srgbClr val="800080"/>
              </a:solidFill>
            </a:endParaRPr>
          </a:p>
        </p:txBody>
      </p:sp>
      <p:pic>
        <p:nvPicPr>
          <p:cNvPr id="25607" name="Picture 8"/>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98838" y="1743075"/>
            <a:ext cx="2105025" cy="2478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8" name="TextBox 14"/>
          <p:cNvSpPr txBox="1">
            <a:spLocks noChangeArrowheads="1"/>
          </p:cNvSpPr>
          <p:nvPr/>
        </p:nvSpPr>
        <p:spPr bwMode="auto">
          <a:xfrm>
            <a:off x="3635375" y="1403350"/>
            <a:ext cx="18732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400" i="1">
                <a:solidFill>
                  <a:srgbClr val="800080"/>
                </a:solidFill>
              </a:rPr>
              <a:t>v</a:t>
            </a:r>
            <a:r>
              <a:rPr lang="en-GB" sz="1400" baseline="-25000">
                <a:solidFill>
                  <a:srgbClr val="800080"/>
                </a:solidFill>
              </a:rPr>
              <a:t>16</a:t>
            </a:r>
            <a:r>
              <a:rPr lang="en-US" sz="1400" baseline="-25000">
                <a:solidFill>
                  <a:srgbClr val="800080"/>
                </a:solidFill>
              </a:rPr>
              <a:t>2-172</a:t>
            </a:r>
            <a:r>
              <a:rPr lang="en-US" sz="1400">
                <a:solidFill>
                  <a:srgbClr val="800080"/>
                </a:solidFill>
              </a:rPr>
              <a:t>(0) =</a:t>
            </a:r>
            <a:r>
              <a:rPr lang="en-US" sz="1400">
                <a:solidFill>
                  <a:srgbClr val="800080"/>
                </a:solidFill>
                <a:sym typeface="Mathematica1" pitchFamily="2" charset="2"/>
              </a:rPr>
              <a:t> </a:t>
            </a:r>
            <a:r>
              <a:rPr lang="en-US" sz="1400">
                <a:solidFill>
                  <a:srgbClr val="800080"/>
                </a:solidFill>
              </a:rPr>
              <a:t>0.05*(</a:t>
            </a:r>
            <a:r>
              <a:rPr lang="ru-RU" sz="1400">
                <a:solidFill>
                  <a:srgbClr val="990099"/>
                </a:solidFill>
              </a:rPr>
              <a:t>–</a:t>
            </a:r>
            <a:r>
              <a:rPr lang="en-US" sz="1400">
                <a:solidFill>
                  <a:srgbClr val="800080"/>
                </a:solidFill>
              </a:rPr>
              <a:t>1)</a:t>
            </a:r>
            <a:r>
              <a:rPr lang="en-US" sz="1800" i="1" baseline="30000">
                <a:solidFill>
                  <a:srgbClr val="800080"/>
                </a:solidFill>
              </a:rPr>
              <a:t>n</a:t>
            </a:r>
            <a:endParaRPr lang="ru-RU" sz="1400" i="1">
              <a:solidFill>
                <a:srgbClr val="800080"/>
              </a:solidFill>
            </a:endParaRPr>
          </a:p>
        </p:txBody>
      </p:sp>
      <p:pic>
        <p:nvPicPr>
          <p:cNvPr id="25609" name="Picture 10"/>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713538" y="1828800"/>
            <a:ext cx="2101850" cy="246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10" name="TextBox 14"/>
          <p:cNvSpPr txBox="1">
            <a:spLocks noChangeArrowheads="1"/>
          </p:cNvSpPr>
          <p:nvPr/>
        </p:nvSpPr>
        <p:spPr bwMode="auto">
          <a:xfrm>
            <a:off x="7146925" y="1484313"/>
            <a:ext cx="18716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400" i="1">
                <a:solidFill>
                  <a:srgbClr val="800080"/>
                </a:solidFill>
              </a:rPr>
              <a:t>v</a:t>
            </a:r>
            <a:r>
              <a:rPr lang="en-GB" sz="1400" baseline="-25000">
                <a:solidFill>
                  <a:srgbClr val="800080"/>
                </a:solidFill>
              </a:rPr>
              <a:t>17</a:t>
            </a:r>
            <a:r>
              <a:rPr lang="en-US" sz="1400" baseline="-25000">
                <a:solidFill>
                  <a:srgbClr val="800080"/>
                </a:solidFill>
              </a:rPr>
              <a:t>2-182</a:t>
            </a:r>
            <a:r>
              <a:rPr lang="en-US" sz="1400">
                <a:solidFill>
                  <a:srgbClr val="800080"/>
                </a:solidFill>
              </a:rPr>
              <a:t>(0) =</a:t>
            </a:r>
            <a:r>
              <a:rPr lang="en-US" sz="1400">
                <a:solidFill>
                  <a:srgbClr val="800080"/>
                </a:solidFill>
                <a:sym typeface="Mathematica1" pitchFamily="2" charset="2"/>
              </a:rPr>
              <a:t> </a:t>
            </a:r>
            <a:r>
              <a:rPr lang="en-US" sz="1400">
                <a:solidFill>
                  <a:srgbClr val="800080"/>
                </a:solidFill>
              </a:rPr>
              <a:t>0.05*(</a:t>
            </a:r>
            <a:r>
              <a:rPr lang="ru-RU" sz="1400">
                <a:solidFill>
                  <a:srgbClr val="990099"/>
                </a:solidFill>
              </a:rPr>
              <a:t>–</a:t>
            </a:r>
            <a:r>
              <a:rPr lang="en-US" sz="1400">
                <a:solidFill>
                  <a:srgbClr val="800080"/>
                </a:solidFill>
              </a:rPr>
              <a:t>1)</a:t>
            </a:r>
            <a:r>
              <a:rPr lang="en-US" sz="1800" i="1" baseline="30000">
                <a:solidFill>
                  <a:srgbClr val="800080"/>
                </a:solidFill>
              </a:rPr>
              <a:t>n</a:t>
            </a:r>
            <a:endParaRPr lang="ru-RU" sz="1400" i="1">
              <a:solidFill>
                <a:srgbClr val="800080"/>
              </a:solidFill>
            </a:endParaRPr>
          </a:p>
        </p:txBody>
      </p:sp>
      <p:pic>
        <p:nvPicPr>
          <p:cNvPr id="25611" name="Picture 1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763713" y="4292600"/>
            <a:ext cx="2108200" cy="247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12" name="TextBox 14"/>
          <p:cNvSpPr txBox="1">
            <a:spLocks noChangeArrowheads="1"/>
          </p:cNvSpPr>
          <p:nvPr/>
        </p:nvSpPr>
        <p:spPr bwMode="auto">
          <a:xfrm>
            <a:off x="246063" y="4868863"/>
            <a:ext cx="18716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400" i="1">
                <a:solidFill>
                  <a:srgbClr val="800080"/>
                </a:solidFill>
              </a:rPr>
              <a:t>v</a:t>
            </a:r>
            <a:r>
              <a:rPr lang="en-GB" sz="1400" baseline="-25000">
                <a:solidFill>
                  <a:srgbClr val="800080"/>
                </a:solidFill>
              </a:rPr>
              <a:t>18</a:t>
            </a:r>
            <a:r>
              <a:rPr lang="en-US" sz="1400" baseline="-25000">
                <a:solidFill>
                  <a:srgbClr val="800080"/>
                </a:solidFill>
              </a:rPr>
              <a:t>2-192</a:t>
            </a:r>
            <a:r>
              <a:rPr lang="en-US" sz="1400">
                <a:solidFill>
                  <a:srgbClr val="800080"/>
                </a:solidFill>
              </a:rPr>
              <a:t>(0) =</a:t>
            </a:r>
            <a:r>
              <a:rPr lang="en-US" sz="1400">
                <a:solidFill>
                  <a:srgbClr val="800080"/>
                </a:solidFill>
                <a:sym typeface="Mathematica1" pitchFamily="2" charset="2"/>
              </a:rPr>
              <a:t> </a:t>
            </a:r>
            <a:r>
              <a:rPr lang="en-US" sz="1400">
                <a:solidFill>
                  <a:srgbClr val="800080"/>
                </a:solidFill>
              </a:rPr>
              <a:t>0.05*(</a:t>
            </a:r>
            <a:r>
              <a:rPr lang="ru-RU" sz="1400">
                <a:solidFill>
                  <a:srgbClr val="990099"/>
                </a:solidFill>
              </a:rPr>
              <a:t>–</a:t>
            </a:r>
            <a:r>
              <a:rPr lang="en-US" sz="1400">
                <a:solidFill>
                  <a:srgbClr val="800080"/>
                </a:solidFill>
              </a:rPr>
              <a:t>1)</a:t>
            </a:r>
            <a:r>
              <a:rPr lang="en-US" sz="1800" i="1" baseline="30000">
                <a:solidFill>
                  <a:srgbClr val="800080"/>
                </a:solidFill>
              </a:rPr>
              <a:t>n</a:t>
            </a:r>
            <a:endParaRPr lang="ru-RU" sz="1400" i="1">
              <a:solidFill>
                <a:srgbClr val="800080"/>
              </a:solidFill>
            </a:endParaRPr>
          </a:p>
        </p:txBody>
      </p:sp>
      <p:pic>
        <p:nvPicPr>
          <p:cNvPr id="25613" name="Picture 14"/>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573713" y="4267200"/>
            <a:ext cx="2095500" cy="247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14" name="TextBox 14"/>
          <p:cNvSpPr txBox="1">
            <a:spLocks noChangeArrowheads="1"/>
          </p:cNvSpPr>
          <p:nvPr/>
        </p:nvSpPr>
        <p:spPr bwMode="auto">
          <a:xfrm>
            <a:off x="4140200" y="4797425"/>
            <a:ext cx="18716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400" i="1">
                <a:solidFill>
                  <a:srgbClr val="800080"/>
                </a:solidFill>
              </a:rPr>
              <a:t>v</a:t>
            </a:r>
            <a:r>
              <a:rPr lang="en-US" sz="1400" baseline="-25000">
                <a:solidFill>
                  <a:srgbClr val="800080"/>
                </a:solidFill>
              </a:rPr>
              <a:t>202-212</a:t>
            </a:r>
            <a:r>
              <a:rPr lang="en-US" sz="1400">
                <a:solidFill>
                  <a:srgbClr val="800080"/>
                </a:solidFill>
              </a:rPr>
              <a:t>(0) =</a:t>
            </a:r>
            <a:r>
              <a:rPr lang="en-US" sz="1400">
                <a:solidFill>
                  <a:srgbClr val="800080"/>
                </a:solidFill>
                <a:sym typeface="Mathematica1" pitchFamily="2" charset="2"/>
              </a:rPr>
              <a:t> </a:t>
            </a:r>
            <a:r>
              <a:rPr lang="en-US" sz="1400">
                <a:solidFill>
                  <a:srgbClr val="800080"/>
                </a:solidFill>
              </a:rPr>
              <a:t>0.05*(</a:t>
            </a:r>
            <a:r>
              <a:rPr lang="ru-RU" sz="1400">
                <a:solidFill>
                  <a:srgbClr val="990099"/>
                </a:solidFill>
              </a:rPr>
              <a:t>–</a:t>
            </a:r>
            <a:r>
              <a:rPr lang="en-US" sz="1400">
                <a:solidFill>
                  <a:srgbClr val="800080"/>
                </a:solidFill>
              </a:rPr>
              <a:t>1)</a:t>
            </a:r>
            <a:r>
              <a:rPr lang="en-US" sz="1800" i="1" baseline="30000">
                <a:solidFill>
                  <a:srgbClr val="800080"/>
                </a:solidFill>
              </a:rPr>
              <a:t>n</a:t>
            </a:r>
            <a:endParaRPr lang="ru-RU" sz="1400" i="1">
              <a:solidFill>
                <a:srgbClr val="800080"/>
              </a:solidFill>
            </a:endParaRPr>
          </a:p>
        </p:txBody>
      </p:sp>
      <p:sp>
        <p:nvSpPr>
          <p:cNvPr id="25615" name="Rectangle 1"/>
          <p:cNvSpPr>
            <a:spLocks noChangeArrowheads="1"/>
          </p:cNvSpPr>
          <p:nvPr/>
        </p:nvSpPr>
        <p:spPr bwMode="auto">
          <a:xfrm>
            <a:off x="250825" y="115888"/>
            <a:ext cx="5862638"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000" i="1"/>
              <a:t>The </a:t>
            </a:r>
            <a:r>
              <a:rPr lang="ru-RU" sz="2000" i="1"/>
              <a:t>motion of a wide polaron which has </a:t>
            </a:r>
            <a:endParaRPr lang="en-US" sz="2000" i="1"/>
          </a:p>
          <a:p>
            <a:r>
              <a:rPr lang="ru-RU" sz="2000" i="1"/>
              <a:t>a characteristic size about 52 sites </a:t>
            </a:r>
            <a:endParaRPr lang="en-US" sz="2000" i="1"/>
          </a:p>
          <a:p>
            <a:r>
              <a:rPr lang="ru-RU" sz="2000" i="1"/>
              <a:t>in the presence of localized excitations in the chain.</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Box 6"/>
          <p:cNvSpPr txBox="1">
            <a:spLocks noChangeArrowheads="1"/>
          </p:cNvSpPr>
          <p:nvPr/>
        </p:nvSpPr>
        <p:spPr bwMode="auto">
          <a:xfrm>
            <a:off x="6510338" y="93663"/>
            <a:ext cx="3317875"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800">
                <a:solidFill>
                  <a:srgbClr val="990099"/>
                </a:solidFill>
              </a:rPr>
              <a:t>Chain length</a:t>
            </a:r>
            <a:r>
              <a:rPr lang="en-US" sz="1800">
                <a:solidFill>
                  <a:srgbClr val="800080"/>
                </a:solidFill>
              </a:rPr>
              <a:t>:</a:t>
            </a:r>
            <a:r>
              <a:rPr lang="ru-RU" sz="1800">
                <a:solidFill>
                  <a:srgbClr val="800080"/>
                </a:solidFill>
              </a:rPr>
              <a:t> </a:t>
            </a:r>
            <a:r>
              <a:rPr lang="en-US" sz="1800" i="1">
                <a:solidFill>
                  <a:srgbClr val="800080"/>
                </a:solidFill>
              </a:rPr>
              <a:t>N</a:t>
            </a:r>
            <a:r>
              <a:rPr lang="en-US" sz="1800">
                <a:solidFill>
                  <a:srgbClr val="800080"/>
                </a:solidFill>
              </a:rPr>
              <a:t>=301</a:t>
            </a:r>
            <a:r>
              <a:rPr lang="ru-RU" sz="1800">
                <a:solidFill>
                  <a:srgbClr val="800080"/>
                </a:solidFill>
              </a:rPr>
              <a:t>, </a:t>
            </a:r>
            <a:endParaRPr lang="en-US" sz="1800">
              <a:solidFill>
                <a:srgbClr val="800080"/>
              </a:solidFill>
            </a:endParaRPr>
          </a:p>
          <a:p>
            <a:pPr eaLnBrk="1" hangingPunct="1"/>
            <a:r>
              <a:rPr lang="en-US" sz="1800">
                <a:solidFill>
                  <a:srgbClr val="990099"/>
                </a:solidFill>
              </a:rPr>
              <a:t>center of the chain</a:t>
            </a:r>
            <a:r>
              <a:rPr lang="en-US" sz="1800">
                <a:solidFill>
                  <a:srgbClr val="800080"/>
                </a:solidFill>
              </a:rPr>
              <a:t>:</a:t>
            </a:r>
            <a:r>
              <a:rPr lang="ru-RU" sz="1800">
                <a:solidFill>
                  <a:srgbClr val="800080"/>
                </a:solidFill>
              </a:rPr>
              <a:t> </a:t>
            </a:r>
            <a:r>
              <a:rPr lang="en-US" sz="1800" i="1">
                <a:solidFill>
                  <a:srgbClr val="800080"/>
                </a:solidFill>
              </a:rPr>
              <a:t>n</a:t>
            </a:r>
            <a:r>
              <a:rPr lang="en-US" sz="1800">
                <a:solidFill>
                  <a:srgbClr val="800080"/>
                </a:solidFill>
              </a:rPr>
              <a:t>=151</a:t>
            </a:r>
            <a:endParaRPr lang="ru-RU" sz="1800">
              <a:solidFill>
                <a:srgbClr val="800080"/>
              </a:solidFill>
            </a:endParaRPr>
          </a:p>
        </p:txBody>
      </p:sp>
      <p:sp>
        <p:nvSpPr>
          <p:cNvPr id="4" name="Oval 3"/>
          <p:cNvSpPr/>
          <p:nvPr/>
        </p:nvSpPr>
        <p:spPr>
          <a:xfrm>
            <a:off x="7667625" y="735013"/>
            <a:ext cx="1398588" cy="533400"/>
          </a:xfrm>
          <a:prstGeom prst="ellipse">
            <a:avLst/>
          </a:prstGeom>
          <a:solidFill>
            <a:srgbClr val="FFFF00">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ru-RU"/>
          </a:p>
        </p:txBody>
      </p:sp>
      <p:sp>
        <p:nvSpPr>
          <p:cNvPr id="26628" name="TextBox 7"/>
          <p:cNvSpPr txBox="1">
            <a:spLocks noChangeArrowheads="1"/>
          </p:cNvSpPr>
          <p:nvPr/>
        </p:nvSpPr>
        <p:spPr bwMode="auto">
          <a:xfrm>
            <a:off x="7813675" y="771525"/>
            <a:ext cx="122396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ru-RU"/>
              <a:t>Г=0.0</a:t>
            </a:r>
            <a:r>
              <a:rPr lang="en-US"/>
              <a:t>01</a:t>
            </a:r>
            <a:endParaRPr lang="ru-RU"/>
          </a:p>
        </p:txBody>
      </p:sp>
      <p:pic>
        <p:nvPicPr>
          <p:cNvPr id="26629"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9388" y="1743075"/>
            <a:ext cx="2143125" cy="2478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0"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9388" y="4221163"/>
            <a:ext cx="2112962" cy="247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1" name="TextBox 10"/>
          <p:cNvSpPr txBox="1">
            <a:spLocks noChangeArrowheads="1"/>
          </p:cNvSpPr>
          <p:nvPr/>
        </p:nvSpPr>
        <p:spPr bwMode="auto">
          <a:xfrm>
            <a:off x="971550" y="1506538"/>
            <a:ext cx="13684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990099"/>
                </a:solidFill>
              </a:rPr>
              <a:t>v</a:t>
            </a:r>
            <a:r>
              <a:rPr lang="en-GB" sz="1600" baseline="-25000">
                <a:solidFill>
                  <a:srgbClr val="990099"/>
                </a:solidFill>
              </a:rPr>
              <a:t>15</a:t>
            </a:r>
            <a:r>
              <a:rPr lang="ru-RU" sz="1600" baseline="-25000">
                <a:solidFill>
                  <a:srgbClr val="990099"/>
                </a:solidFill>
              </a:rPr>
              <a:t>2</a:t>
            </a:r>
            <a:r>
              <a:rPr lang="en-US" sz="1600">
                <a:solidFill>
                  <a:srgbClr val="990099"/>
                </a:solidFill>
              </a:rPr>
              <a:t>(0)=0.</a:t>
            </a:r>
            <a:r>
              <a:rPr lang="ru-RU" sz="1600">
                <a:solidFill>
                  <a:srgbClr val="990099"/>
                </a:solidFill>
              </a:rPr>
              <a:t>0</a:t>
            </a:r>
            <a:r>
              <a:rPr lang="en-US" sz="1600">
                <a:solidFill>
                  <a:srgbClr val="990099"/>
                </a:solidFill>
              </a:rPr>
              <a:t>5</a:t>
            </a:r>
            <a:endParaRPr lang="ru-RU" sz="1600" i="1">
              <a:solidFill>
                <a:srgbClr val="990099"/>
              </a:solidFill>
            </a:endParaRPr>
          </a:p>
        </p:txBody>
      </p:sp>
      <p:pic>
        <p:nvPicPr>
          <p:cNvPr id="26632" name="Picture 8"/>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132138" y="1776413"/>
            <a:ext cx="2138362" cy="249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3" name="Picture 9"/>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059113" y="4221163"/>
            <a:ext cx="2117725" cy="246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4" name="TextBox 14"/>
          <p:cNvSpPr txBox="1">
            <a:spLocks noChangeArrowheads="1"/>
          </p:cNvSpPr>
          <p:nvPr/>
        </p:nvSpPr>
        <p:spPr bwMode="auto">
          <a:xfrm>
            <a:off x="3182938" y="1433513"/>
            <a:ext cx="2087562"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600" i="1">
                <a:solidFill>
                  <a:srgbClr val="800080"/>
                </a:solidFill>
              </a:rPr>
              <a:t>v</a:t>
            </a:r>
            <a:r>
              <a:rPr lang="en-GB" sz="1600" baseline="-25000">
                <a:solidFill>
                  <a:srgbClr val="800080"/>
                </a:solidFill>
              </a:rPr>
              <a:t>15</a:t>
            </a:r>
            <a:r>
              <a:rPr lang="en-US" sz="1600" baseline="-25000">
                <a:solidFill>
                  <a:srgbClr val="800080"/>
                </a:solidFill>
              </a:rPr>
              <a:t>2-202</a:t>
            </a:r>
            <a:r>
              <a:rPr lang="en-US" sz="1600">
                <a:solidFill>
                  <a:srgbClr val="800080"/>
                </a:solidFill>
              </a:rPr>
              <a:t>(0) =</a:t>
            </a:r>
            <a:r>
              <a:rPr lang="en-US" sz="1600">
                <a:solidFill>
                  <a:srgbClr val="800080"/>
                </a:solidFill>
                <a:sym typeface="Mathematica1" pitchFamily="2" charset="2"/>
              </a:rPr>
              <a:t> </a:t>
            </a:r>
            <a:r>
              <a:rPr lang="en-US" sz="1600">
                <a:solidFill>
                  <a:srgbClr val="800080"/>
                </a:solidFill>
              </a:rPr>
              <a:t>0.05*(</a:t>
            </a:r>
            <a:r>
              <a:rPr lang="ru-RU" sz="1600">
                <a:solidFill>
                  <a:srgbClr val="990099"/>
                </a:solidFill>
              </a:rPr>
              <a:t>–</a:t>
            </a:r>
            <a:r>
              <a:rPr lang="en-US" sz="1600">
                <a:solidFill>
                  <a:srgbClr val="800080"/>
                </a:solidFill>
              </a:rPr>
              <a:t>1)</a:t>
            </a:r>
            <a:r>
              <a:rPr lang="en-US" sz="1600" i="1" baseline="30000">
                <a:solidFill>
                  <a:srgbClr val="800080"/>
                </a:solidFill>
              </a:rPr>
              <a:t>n</a:t>
            </a:r>
            <a:endParaRPr lang="ru-RU" sz="1600" i="1">
              <a:solidFill>
                <a:srgbClr val="800080"/>
              </a:solidFill>
            </a:endParaRPr>
          </a:p>
        </p:txBody>
      </p:sp>
      <p:pic>
        <p:nvPicPr>
          <p:cNvPr id="26635" name="Picture 11"/>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510338" y="1806575"/>
            <a:ext cx="2105025" cy="247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6" name="Picture 12"/>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524625" y="4238625"/>
            <a:ext cx="2103438" cy="2481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7" name="TextBox 14"/>
          <p:cNvSpPr txBox="1">
            <a:spLocks noChangeArrowheads="1"/>
          </p:cNvSpPr>
          <p:nvPr/>
        </p:nvSpPr>
        <p:spPr bwMode="auto">
          <a:xfrm>
            <a:off x="6675438" y="1455738"/>
            <a:ext cx="221773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400" i="1">
                <a:solidFill>
                  <a:srgbClr val="640000"/>
                </a:solidFill>
              </a:rPr>
              <a:t>q</a:t>
            </a:r>
            <a:r>
              <a:rPr lang="en-GB" sz="1400" baseline="-25000">
                <a:solidFill>
                  <a:srgbClr val="640000"/>
                </a:solidFill>
              </a:rPr>
              <a:t>15</a:t>
            </a:r>
            <a:r>
              <a:rPr lang="en-US" sz="1400" baseline="-25000">
                <a:solidFill>
                  <a:srgbClr val="640000"/>
                </a:solidFill>
              </a:rPr>
              <a:t>2</a:t>
            </a:r>
            <a:r>
              <a:rPr lang="en-US" sz="1400">
                <a:solidFill>
                  <a:srgbClr val="640000"/>
                </a:solidFill>
              </a:rPr>
              <a:t>(0) = …</a:t>
            </a:r>
            <a:r>
              <a:rPr lang="en-US" sz="1400" i="1">
                <a:solidFill>
                  <a:srgbClr val="640000"/>
                </a:solidFill>
              </a:rPr>
              <a:t> =q</a:t>
            </a:r>
            <a:r>
              <a:rPr lang="en-US" sz="1400" baseline="-25000">
                <a:solidFill>
                  <a:srgbClr val="640000"/>
                </a:solidFill>
              </a:rPr>
              <a:t>202</a:t>
            </a:r>
            <a:r>
              <a:rPr lang="en-US" sz="1400">
                <a:solidFill>
                  <a:srgbClr val="640000"/>
                </a:solidFill>
              </a:rPr>
              <a:t>(0)=</a:t>
            </a:r>
            <a:r>
              <a:rPr lang="en-US" sz="1400">
                <a:solidFill>
                  <a:srgbClr val="CC3399"/>
                </a:solidFill>
                <a:sym typeface="Mathematica1" pitchFamily="2" charset="2"/>
              </a:rPr>
              <a:t> </a:t>
            </a:r>
            <a:r>
              <a:rPr lang="en-US" sz="1400">
                <a:solidFill>
                  <a:srgbClr val="640000"/>
                </a:solidFill>
              </a:rPr>
              <a:t>0.005</a:t>
            </a:r>
            <a:endParaRPr lang="ru-RU" sz="1400" i="1">
              <a:solidFill>
                <a:srgbClr val="640000"/>
              </a:solidFill>
            </a:endParaRPr>
          </a:p>
        </p:txBody>
      </p:sp>
      <p:sp>
        <p:nvSpPr>
          <p:cNvPr id="26638" name="Rectangle 1"/>
          <p:cNvSpPr>
            <a:spLocks noChangeArrowheads="1"/>
          </p:cNvSpPr>
          <p:nvPr/>
        </p:nvSpPr>
        <p:spPr bwMode="auto">
          <a:xfrm>
            <a:off x="250825" y="115888"/>
            <a:ext cx="5862638"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sz="2000" i="1"/>
              <a:t>The </a:t>
            </a:r>
            <a:r>
              <a:rPr lang="ru-RU" sz="2000" i="1"/>
              <a:t>motion of a wide polaron which has </a:t>
            </a:r>
            <a:endParaRPr lang="en-US" sz="2000" i="1"/>
          </a:p>
          <a:p>
            <a:r>
              <a:rPr lang="ru-RU" sz="2000" i="1"/>
              <a:t>a characteristic size about 52 sites </a:t>
            </a:r>
            <a:endParaRPr lang="en-US" sz="2000" i="1"/>
          </a:p>
          <a:p>
            <a:r>
              <a:rPr lang="ru-RU" sz="2000" i="1"/>
              <a:t>in the presence of localized excitations in the chain.</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Оформление по умолчанию">
  <a:themeElements>
    <a:clrScheme name="Оформление по умолчанию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Оформление по умолчанию">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Оформление по умолчанию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Оформление по умолчанию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Оформление по умолчанию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Оформление по умолчанию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Оформление по умолчанию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Оформление по умолчанию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Оформление по умолчанию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3928</TotalTime>
  <Words>1751</Words>
  <Application>Microsoft Office PowerPoint</Application>
  <PresentationFormat>On-screen Show (4:3)</PresentationFormat>
  <Paragraphs>207</Paragraphs>
  <Slides>25</Slides>
  <Notes>2</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3</vt:i4>
      </vt:variant>
      <vt:variant>
        <vt:lpstr>Slide Titles</vt:lpstr>
      </vt:variant>
      <vt:variant>
        <vt:i4>25</vt:i4>
      </vt:variant>
    </vt:vector>
  </HeadingPairs>
  <TitlesOfParts>
    <vt:vector size="34" baseType="lpstr">
      <vt:lpstr>Times New Roman</vt:lpstr>
      <vt:lpstr>Arial</vt:lpstr>
      <vt:lpstr>Calibri</vt:lpstr>
      <vt:lpstr>Symbol</vt:lpstr>
      <vt:lpstr>Mathematica1</vt:lpstr>
      <vt:lpstr>Оформление по умолчанию</vt:lpstr>
      <vt:lpstr>Document</vt:lpstr>
      <vt:lpstr>Microsoft Word Document</vt:lpstr>
      <vt:lpstr>Equation</vt:lpstr>
      <vt:lpstr>The peculiarities of polaron motion  in the molecular polynucleotide chains  of finite length in the presence of  localized excitations in the chain</vt:lpstr>
      <vt:lpstr> The numerical experiments which demonstrate the possibility of polaron charge transfer in a homogeneous finite unclosed G/C DNA chain due to the interaction with localized excitations have been carried out in the absence of an electric field. As a model, which describes the dynamics of a DNA molecule, was considered the Peyrard-Bishop-Holstein model. It is shown that, depending on the parameters of the selected initial excitations and on the parameters of the chain, the polaron can move over long distances (about a thousand sites). It is also shown that the ability of a polaron to move and the character of this movement significantly depend on the relative positions of the polaron and the selected localized excitations.   </vt:lpstr>
      <vt:lpstr>Mathematical model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Ala</dc:creator>
  <cp:lastModifiedBy>Ala</cp:lastModifiedBy>
  <cp:revision>216</cp:revision>
  <dcterms:created xsi:type="dcterms:W3CDTF">1601-01-01T00:00:00Z</dcterms:created>
  <dcterms:modified xsi:type="dcterms:W3CDTF">2017-06-13T14:42:24Z</dcterms:modified>
</cp:coreProperties>
</file>